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93" r:id="rId4"/>
    <p:sldId id="294" r:id="rId5"/>
    <p:sldId id="295" r:id="rId6"/>
    <p:sldId id="296" r:id="rId7"/>
    <p:sldId id="299" r:id="rId8"/>
    <p:sldId id="300" r:id="rId9"/>
    <p:sldId id="297" r:id="rId10"/>
    <p:sldId id="298" r:id="rId11"/>
    <p:sldId id="276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83" r:id="rId29"/>
    <p:sldId id="277" r:id="rId30"/>
    <p:sldId id="278" r:id="rId31"/>
    <p:sldId id="279" r:id="rId32"/>
    <p:sldId id="280" r:id="rId33"/>
    <p:sldId id="281" r:id="rId34"/>
    <p:sldId id="282" r:id="rId35"/>
    <p:sldId id="284" r:id="rId36"/>
    <p:sldId id="275" r:id="rId37"/>
    <p:sldId id="291" r:id="rId38"/>
    <p:sldId id="285" r:id="rId39"/>
    <p:sldId id="286" r:id="rId40"/>
    <p:sldId id="287" r:id="rId41"/>
    <p:sldId id="288" r:id="rId42"/>
    <p:sldId id="289" r:id="rId43"/>
    <p:sldId id="292" r:id="rId44"/>
    <p:sldId id="301" r:id="rId45"/>
    <p:sldId id="290" r:id="rId4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1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7259" autoAdjust="0"/>
  </p:normalViewPr>
  <p:slideViewPr>
    <p:cSldViewPr snapToGrid="0" snapToObjects="1">
      <p:cViewPr varScale="1">
        <p:scale>
          <a:sx n="114" d="100"/>
          <a:sy n="114" d="100"/>
        </p:scale>
        <p:origin x="152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DD520-3FE1-5843-B5E1-451EE176D9DC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D4785-D027-374B-9E59-7DEDCE0C3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47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DD520-3FE1-5843-B5E1-451EE176D9DC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D4785-D027-374B-9E59-7DEDCE0C3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2728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DD520-3FE1-5843-B5E1-451EE176D9DC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D4785-D027-374B-9E59-7DEDCE0C3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034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DD520-3FE1-5843-B5E1-451EE176D9DC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D4785-D027-374B-9E59-7DEDCE0C3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069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DD520-3FE1-5843-B5E1-451EE176D9DC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D4785-D027-374B-9E59-7DEDCE0C3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350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DD520-3FE1-5843-B5E1-451EE176D9DC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D4785-D027-374B-9E59-7DEDCE0C3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430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DD520-3FE1-5843-B5E1-451EE176D9DC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D4785-D027-374B-9E59-7DEDCE0C3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569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DD520-3FE1-5843-B5E1-451EE176D9DC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D4785-D027-374B-9E59-7DEDCE0C3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33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DD520-3FE1-5843-B5E1-451EE176D9DC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D4785-D027-374B-9E59-7DEDCE0C3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37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DD520-3FE1-5843-B5E1-451EE176D9DC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D4785-D027-374B-9E59-7DEDCE0C3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886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DD520-3FE1-5843-B5E1-451EE176D9DC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D4785-D027-374B-9E59-7DEDCE0C3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85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041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4DD520-3FE1-5843-B5E1-451EE176D9DC}" type="datetimeFigureOut">
              <a:rPr lang="en-US" smtClean="0"/>
              <a:t>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D4785-D027-374B-9E59-7DEDCE0C3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562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31425"/>
            <a:ext cx="7772400" cy="1470025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venir Book"/>
                <a:cs typeface="Avenir Book"/>
              </a:rPr>
              <a:t>Babylon Junior-Senior High School</a:t>
            </a:r>
            <a:br>
              <a:rPr lang="en-US" sz="3600" dirty="0">
                <a:solidFill>
                  <a:schemeClr val="bg1"/>
                </a:solidFill>
                <a:latin typeface="Avenir Book"/>
                <a:cs typeface="Avenir Book"/>
              </a:rPr>
            </a:br>
            <a:r>
              <a:rPr lang="en-US" sz="3600" dirty="0">
                <a:solidFill>
                  <a:schemeClr val="bg1"/>
                </a:solidFill>
                <a:latin typeface="Avenir Book"/>
                <a:cs typeface="Avenir Book"/>
              </a:rPr>
              <a:t>PSAT/SAT/ACT Workshop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sz="2800" dirty="0">
              <a:latin typeface="Avenir Book"/>
              <a:cs typeface="Avenir Book"/>
            </a:endParaRPr>
          </a:p>
          <a:p>
            <a:r>
              <a:rPr lang="en-US" sz="2800" dirty="0">
                <a:solidFill>
                  <a:srgbClr val="FFFFFF"/>
                </a:solidFill>
                <a:latin typeface="Avenir Book"/>
                <a:cs typeface="Avenir Book"/>
              </a:rPr>
              <a:t>Kevin Dennis</a:t>
            </a:r>
          </a:p>
          <a:p>
            <a:r>
              <a:rPr lang="en-US" sz="2800" dirty="0">
                <a:solidFill>
                  <a:srgbClr val="FFFFFF"/>
                </a:solidFill>
                <a:latin typeface="Avenir Book"/>
                <a:cs typeface="Avenir Book"/>
              </a:rPr>
              <a:t>Director of Long Island Classes</a:t>
            </a:r>
          </a:p>
          <a:p>
            <a:r>
              <a:rPr lang="en-US" sz="2800" dirty="0">
                <a:solidFill>
                  <a:srgbClr val="FFFFFF"/>
                </a:solidFill>
                <a:latin typeface="Avenir Book"/>
                <a:cs typeface="Avenir Book"/>
              </a:rPr>
              <a:t>Method Test Prep</a:t>
            </a:r>
          </a:p>
        </p:txBody>
      </p:sp>
      <p:pic>
        <p:nvPicPr>
          <p:cNvPr id="4" name="Picture 3" descr="MTP_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722" y="452280"/>
            <a:ext cx="4696557" cy="13818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147695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Taking Advantage of Your Report</a:t>
            </a:r>
          </a:p>
        </p:txBody>
      </p:sp>
      <p:sp>
        <p:nvSpPr>
          <p:cNvPr id="20484" name="Content Placeholder 5"/>
          <p:cNvSpPr>
            <a:spLocks noGrp="1"/>
          </p:cNvSpPr>
          <p:nvPr>
            <p:ph sz="half" idx="2"/>
          </p:nvPr>
        </p:nvSpPr>
        <p:spPr>
          <a:xfrm>
            <a:off x="5105400" y="1600200"/>
            <a:ext cx="4038600" cy="4525963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Review the problems you answered incorrectly (red letters)!</a:t>
            </a:r>
          </a:p>
          <a:p>
            <a:endParaRPr lang="en-US" dirty="0">
              <a:solidFill>
                <a:srgbClr val="FFFFFF"/>
              </a:solidFill>
              <a:latin typeface="Avenir Book" charset="0"/>
              <a:ea typeface="ＭＳ Ｐゴシック" charset="0"/>
              <a:cs typeface="Avenir Book" charset="0"/>
            </a:endParaRPr>
          </a:p>
          <a:p>
            <a:r>
              <a:rPr lang="en-US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Numbers shaded in light red are “easy” level questions––pursue this low-hanging fruit first!</a:t>
            </a:r>
          </a:p>
        </p:txBody>
      </p:sp>
      <p:pic>
        <p:nvPicPr>
          <p:cNvPr id="7" name="Picture 6" descr="Screenshot 2019-01-04 at 2.36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2594" y="1301363"/>
            <a:ext cx="2095500" cy="516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0036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rgbClr val="FFFFFF"/>
                </a:solidFill>
                <a:latin typeface="Avenir Book"/>
                <a:cs typeface="Avenir Book"/>
              </a:rPr>
              <a:t>Part II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FFFFFF"/>
                </a:solidFill>
                <a:latin typeface="Avenir Book"/>
                <a:cs typeface="Avenir Book"/>
              </a:rPr>
              <a:t>The SAT</a:t>
            </a:r>
          </a:p>
        </p:txBody>
      </p:sp>
    </p:spTree>
    <p:extLst>
      <p:ext uri="{BB962C8B-B14F-4D97-AF65-F5344CB8AC3E}">
        <p14:creationId xmlns:p14="http://schemas.microsoft.com/office/powerpoint/2010/main" val="625900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  <a:latin typeface="Avenir Book"/>
                <a:cs typeface="Avenir Book"/>
              </a:rPr>
              <a:t>SAT – 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400" dirty="0">
                <a:solidFill>
                  <a:srgbClr val="FFFFFF"/>
                </a:solidFill>
                <a:latin typeface="Avenir Book"/>
                <a:cs typeface="Avenir Book"/>
              </a:rPr>
              <a:t>Content Areas</a:t>
            </a:r>
          </a:p>
          <a:p>
            <a:pPr lvl="1">
              <a:defRPr/>
            </a:pPr>
            <a:r>
              <a:rPr lang="en-US" sz="2000" dirty="0">
                <a:solidFill>
                  <a:srgbClr val="FFFFFF"/>
                </a:solidFill>
                <a:latin typeface="Avenir Book"/>
                <a:cs typeface="Avenir Book"/>
              </a:rPr>
              <a:t>No sentence completions!</a:t>
            </a:r>
          </a:p>
          <a:p>
            <a:pPr lvl="1">
              <a:defRPr/>
            </a:pPr>
            <a:r>
              <a:rPr lang="en-US" sz="2000" dirty="0">
                <a:solidFill>
                  <a:srgbClr val="FFFFFF"/>
                </a:solidFill>
                <a:latin typeface="Avenir Book"/>
                <a:cs typeface="Avenir Book"/>
              </a:rPr>
              <a:t>Reading comprehension (passages &amp; questions)</a:t>
            </a:r>
          </a:p>
          <a:p>
            <a:pPr lvl="1">
              <a:defRPr/>
            </a:pPr>
            <a:r>
              <a:rPr lang="en-US" sz="2000" dirty="0">
                <a:solidFill>
                  <a:srgbClr val="FFFFFF"/>
                </a:solidFill>
                <a:latin typeface="Avenir Book"/>
                <a:cs typeface="Avenir Book"/>
              </a:rPr>
              <a:t>Integrated graphics &amp; data interpretation questions</a:t>
            </a:r>
          </a:p>
          <a:p>
            <a:pPr lvl="1">
              <a:defRPr/>
            </a:pPr>
            <a:r>
              <a:rPr lang="en-US" sz="2000" dirty="0">
                <a:solidFill>
                  <a:srgbClr val="FFFFFF"/>
                </a:solidFill>
                <a:latin typeface="Avenir Book"/>
                <a:cs typeface="Avenir Book"/>
              </a:rPr>
              <a:t>Evidence questions</a:t>
            </a:r>
          </a:p>
          <a:p>
            <a:pPr lvl="1">
              <a:defRPr/>
            </a:pPr>
            <a:r>
              <a:rPr lang="en-US" sz="2000" dirty="0">
                <a:solidFill>
                  <a:srgbClr val="FFFFFF"/>
                </a:solidFill>
                <a:latin typeface="Avenir Book"/>
                <a:cs typeface="Avenir Book"/>
              </a:rPr>
              <a:t>Vocab in context</a:t>
            </a:r>
          </a:p>
          <a:p>
            <a:pPr marL="457200" lvl="1" indent="0">
              <a:buNone/>
              <a:defRPr/>
            </a:pPr>
            <a:endParaRPr lang="en-US" sz="2000" dirty="0">
              <a:solidFill>
                <a:srgbClr val="FFFFFF"/>
              </a:solidFill>
              <a:latin typeface="Avenir Book"/>
              <a:cs typeface="Avenir Book"/>
            </a:endParaRPr>
          </a:p>
          <a:p>
            <a:pPr>
              <a:defRPr/>
            </a:pPr>
            <a:r>
              <a:rPr lang="en-US" sz="2400" dirty="0">
                <a:solidFill>
                  <a:srgbClr val="FFFFFF"/>
                </a:solidFill>
                <a:latin typeface="Avenir Book"/>
                <a:cs typeface="Avenir Book"/>
              </a:rPr>
              <a:t>Structure &amp; Scoring</a:t>
            </a:r>
          </a:p>
          <a:p>
            <a:pPr lvl="1">
              <a:defRPr/>
            </a:pPr>
            <a:r>
              <a:rPr lang="en-US" sz="2000" dirty="0">
                <a:solidFill>
                  <a:srgbClr val="FFFFFF"/>
                </a:solidFill>
                <a:latin typeface="Avenir Book"/>
                <a:cs typeface="Avenir Book"/>
              </a:rPr>
              <a:t>1 section</a:t>
            </a:r>
          </a:p>
          <a:p>
            <a:pPr lvl="1">
              <a:defRPr/>
            </a:pPr>
            <a:r>
              <a:rPr lang="en-US" sz="2000" dirty="0">
                <a:solidFill>
                  <a:srgbClr val="FFFFFF"/>
                </a:solidFill>
                <a:latin typeface="Avenir Book"/>
                <a:cs typeface="Avenir Book"/>
              </a:rPr>
              <a:t>65 min (60 min PSAT)</a:t>
            </a:r>
          </a:p>
          <a:p>
            <a:pPr lvl="1">
              <a:defRPr/>
            </a:pPr>
            <a:r>
              <a:rPr lang="en-US" sz="2000" dirty="0">
                <a:solidFill>
                  <a:srgbClr val="FFFFFF"/>
                </a:solidFill>
                <a:latin typeface="Avenir Book"/>
                <a:cs typeface="Avenir Book"/>
              </a:rPr>
              <a:t>Score range 10-40 (will combine with Writing &amp; Language to create a score from 200-800)</a:t>
            </a:r>
          </a:p>
        </p:txBody>
      </p:sp>
    </p:spTree>
    <p:extLst>
      <p:ext uri="{BB962C8B-B14F-4D97-AF65-F5344CB8AC3E}">
        <p14:creationId xmlns:p14="http://schemas.microsoft.com/office/powerpoint/2010/main" val="2317075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>
          <a:xfrm>
            <a:off x="457200" y="101600"/>
            <a:ext cx="8229600" cy="1143000"/>
          </a:xfrm>
        </p:spPr>
        <p:txBody>
          <a:bodyPr/>
          <a:lstStyle/>
          <a:p>
            <a:r>
              <a:rPr lang="en-US" sz="360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Question Type – Main Idea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457200" y="1193800"/>
            <a:ext cx="4737100" cy="5562600"/>
          </a:xfrm>
        </p:spPr>
        <p:txBody>
          <a:bodyPr/>
          <a:lstStyle/>
          <a:p>
            <a:r>
              <a:rPr lang="en-US" sz="2000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Use key phrases</a:t>
            </a:r>
          </a:p>
          <a:p>
            <a:pPr lvl="1"/>
            <a:r>
              <a:rPr lang="en-US" sz="1800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“Main purpose”; “Main idea”; “Primarily serves to”</a:t>
            </a:r>
          </a:p>
          <a:p>
            <a:pPr lvl="1"/>
            <a:r>
              <a:rPr lang="en-US" sz="1800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Bottom line: “What’s the point?”</a:t>
            </a:r>
          </a:p>
          <a:p>
            <a:pPr marL="457200" lvl="1" indent="0">
              <a:buNone/>
            </a:pPr>
            <a:endParaRPr lang="en-US" sz="1800" dirty="0">
              <a:solidFill>
                <a:srgbClr val="FFFFFF"/>
              </a:solidFill>
              <a:latin typeface="Avenir Book" charset="0"/>
              <a:ea typeface="ＭＳ Ｐゴシック" charset="0"/>
              <a:cs typeface="Avenir Book" charset="0"/>
            </a:endParaRPr>
          </a:p>
          <a:p>
            <a:r>
              <a:rPr lang="en-US" sz="2000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Flaw in student approach: letting the answers drive the thought process</a:t>
            </a:r>
          </a:p>
          <a:p>
            <a:pPr lvl="1"/>
            <a:r>
              <a:rPr lang="en-US" sz="1800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Instead, go back, read reference lines, try to derive your </a:t>
            </a:r>
            <a:r>
              <a:rPr lang="en-US" sz="1800" i="1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own</a:t>
            </a:r>
            <a:r>
              <a:rPr lang="en-US" sz="1800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 idea </a:t>
            </a:r>
            <a:r>
              <a:rPr lang="en-US" sz="1800" i="1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before</a:t>
            </a:r>
            <a:r>
              <a:rPr lang="en-US" sz="1800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 looking at choices; then align own answer to choices</a:t>
            </a:r>
          </a:p>
          <a:p>
            <a:pPr marL="457200" lvl="1" indent="0">
              <a:buNone/>
            </a:pPr>
            <a:endParaRPr lang="en-US" sz="1800" dirty="0">
              <a:solidFill>
                <a:srgbClr val="FFFFFF"/>
              </a:solidFill>
              <a:latin typeface="Avenir Book" charset="0"/>
              <a:ea typeface="ＭＳ Ｐゴシック" charset="0"/>
              <a:cs typeface="Avenir Book" charset="0"/>
            </a:endParaRPr>
          </a:p>
          <a:p>
            <a:r>
              <a:rPr lang="en-US" sz="2000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Answers always contain distractors that seem relevant, but don</a:t>
            </a:r>
            <a:r>
              <a:rPr lang="fr-FR" sz="2000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’</a:t>
            </a:r>
            <a:r>
              <a:rPr lang="en-US" altLang="ja-JP" sz="2000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t actually answer question</a:t>
            </a:r>
            <a:endParaRPr lang="en-US" sz="2000" dirty="0">
              <a:solidFill>
                <a:srgbClr val="FFFFFF"/>
              </a:solidFill>
              <a:latin typeface="Avenir Book" charset="0"/>
              <a:ea typeface="ＭＳ Ｐゴシック" charset="0"/>
              <a:cs typeface="Avenir Book" charset="0"/>
            </a:endParaRPr>
          </a:p>
        </p:txBody>
      </p:sp>
      <p:pic>
        <p:nvPicPr>
          <p:cNvPr id="32771" name="Picture 2" descr="Screen Shot 2015-05-29 at 12.10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0" y="1066800"/>
            <a:ext cx="2724150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3" descr="Screen Shot 2015-05-29 at 12.10.5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2650" y="4699000"/>
            <a:ext cx="272415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7281331" y="1752601"/>
            <a:ext cx="770469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162797" y="3572933"/>
            <a:ext cx="770469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392328" y="5096933"/>
            <a:ext cx="770469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4385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/>
          <p:cNvSpPr>
            <a:spLocks noGrp="1"/>
          </p:cNvSpPr>
          <p:nvPr>
            <p:ph type="title"/>
          </p:nvPr>
        </p:nvSpPr>
        <p:spPr>
          <a:xfrm>
            <a:off x="457200" y="101600"/>
            <a:ext cx="8229600" cy="1143000"/>
          </a:xfrm>
        </p:spPr>
        <p:txBody>
          <a:bodyPr/>
          <a:lstStyle/>
          <a:p>
            <a:r>
              <a:rPr lang="en-US" sz="360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Question Type – Evidence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457200" y="1193800"/>
            <a:ext cx="4737100" cy="5562600"/>
          </a:xfrm>
        </p:spPr>
        <p:txBody>
          <a:bodyPr/>
          <a:lstStyle/>
          <a:p>
            <a:pPr>
              <a:defRPr/>
            </a:pPr>
            <a:r>
              <a:rPr lang="en-US" sz="2000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New to the SAT</a:t>
            </a:r>
          </a:p>
          <a:p>
            <a:pPr marL="0" indent="0">
              <a:buFont typeface="Arial" charset="0"/>
              <a:buNone/>
              <a:defRPr/>
            </a:pPr>
            <a:endParaRPr lang="en-US" sz="2000" dirty="0">
              <a:solidFill>
                <a:srgbClr val="FFFFFF"/>
              </a:solidFill>
              <a:latin typeface="Avenir Book" charset="0"/>
              <a:ea typeface="ＭＳ Ｐゴシック" charset="0"/>
              <a:cs typeface="Avenir Book" charset="0"/>
            </a:endParaRPr>
          </a:p>
          <a:p>
            <a:pPr>
              <a:defRPr/>
            </a:pPr>
            <a:r>
              <a:rPr lang="en-US" sz="2000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Always used as a follow-up question</a:t>
            </a:r>
          </a:p>
          <a:p>
            <a:pPr marL="0" indent="0">
              <a:buFont typeface="Arial" charset="0"/>
              <a:buNone/>
              <a:defRPr/>
            </a:pPr>
            <a:endParaRPr lang="en-US" sz="1800" dirty="0">
              <a:solidFill>
                <a:srgbClr val="FFFFFF"/>
              </a:solidFill>
              <a:latin typeface="Avenir Book" charset="0"/>
              <a:ea typeface="ＭＳ Ｐゴシック" charset="0"/>
              <a:cs typeface="Avenir Book" charset="0"/>
            </a:endParaRPr>
          </a:p>
          <a:p>
            <a:pPr>
              <a:defRPr/>
            </a:pPr>
            <a:r>
              <a:rPr lang="en-US" sz="2000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Potential for “double-whammy” incorrect answer pattern</a:t>
            </a:r>
          </a:p>
          <a:p>
            <a:pPr marL="0" indent="0">
              <a:buFont typeface="Arial" charset="0"/>
              <a:buNone/>
              <a:defRPr/>
            </a:pPr>
            <a:endParaRPr lang="en-US" sz="1800" dirty="0">
              <a:solidFill>
                <a:srgbClr val="FFFFFF"/>
              </a:solidFill>
              <a:latin typeface="Avenir Book" charset="0"/>
              <a:ea typeface="ＭＳ Ｐゴシック" charset="0"/>
              <a:cs typeface="Avenir Book" charset="0"/>
            </a:endParaRPr>
          </a:p>
          <a:p>
            <a:pPr>
              <a:defRPr/>
            </a:pPr>
            <a:r>
              <a:rPr lang="en-US" sz="2000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Many of the answers to the evidence question will be relevant to the idea in question: only one will support the idea specifically</a:t>
            </a:r>
          </a:p>
          <a:p>
            <a:pPr>
              <a:defRPr/>
            </a:pPr>
            <a:endParaRPr lang="en-US" sz="2000" dirty="0">
              <a:solidFill>
                <a:srgbClr val="FFFFFF"/>
              </a:solidFill>
              <a:latin typeface="Avenir Book" charset="0"/>
              <a:ea typeface="ＭＳ Ｐゴシック" charset="0"/>
              <a:cs typeface="Avenir Book" charset="0"/>
            </a:endParaRPr>
          </a:p>
          <a:p>
            <a:pPr>
              <a:defRPr/>
            </a:pPr>
            <a:r>
              <a:rPr lang="en-US" sz="2000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Great technique: anticipate the best evidence yourself; if you don’t see it there, your first answer may be incorrect!</a:t>
            </a:r>
          </a:p>
        </p:txBody>
      </p:sp>
      <p:pic>
        <p:nvPicPr>
          <p:cNvPr id="33795" name="Picture 1" descr="Screen Shot 2015-05-29 at 12.25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100" y="1587500"/>
            <a:ext cx="3735388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2598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457200" y="101600"/>
            <a:ext cx="8229600" cy="1143000"/>
          </a:xfrm>
        </p:spPr>
        <p:txBody>
          <a:bodyPr/>
          <a:lstStyle/>
          <a:p>
            <a:r>
              <a:rPr lang="en-US" sz="360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Question Type – Words in Context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457200" y="1193800"/>
            <a:ext cx="4737100" cy="5562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1800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Will now focus on simple, common words that can take on many different meanings</a:t>
            </a:r>
          </a:p>
          <a:p>
            <a:pPr marL="0" indent="0">
              <a:buFont typeface="Arial" charset="0"/>
              <a:buNone/>
              <a:defRPr/>
            </a:pPr>
            <a:endParaRPr lang="en-US" sz="1600" dirty="0">
              <a:solidFill>
                <a:srgbClr val="FFFFFF"/>
              </a:solidFill>
              <a:latin typeface="Avenir Book" charset="0"/>
              <a:ea typeface="ＭＳ Ｐゴシック" charset="0"/>
              <a:cs typeface="Avenir Book" charset="0"/>
            </a:endParaRPr>
          </a:p>
          <a:p>
            <a:pPr>
              <a:defRPr/>
            </a:pPr>
            <a:r>
              <a:rPr lang="en-US" sz="1800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Common flaws in student approach: (1) assuming a word is used as it “always” is, (2) not reading far enough around or considering local &amp; global main idea</a:t>
            </a:r>
          </a:p>
          <a:p>
            <a:pPr marL="0" indent="0">
              <a:buFont typeface="Arial" charset="0"/>
              <a:buNone/>
              <a:defRPr/>
            </a:pPr>
            <a:endParaRPr lang="en-US" sz="1600" dirty="0">
              <a:solidFill>
                <a:srgbClr val="FFFFFF"/>
              </a:solidFill>
              <a:latin typeface="Avenir Book" charset="0"/>
              <a:ea typeface="ＭＳ Ｐゴシック" charset="0"/>
              <a:cs typeface="Avenir Book" charset="0"/>
            </a:endParaRPr>
          </a:p>
          <a:p>
            <a:pPr>
              <a:defRPr/>
            </a:pPr>
            <a:r>
              <a:rPr lang="en-US" sz="1800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Here, student could use phrases around the word (</a:t>
            </a:r>
            <a:r>
              <a:rPr lang="en-US" sz="1800" i="1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she “recalled” her past kindness</a:t>
            </a:r>
            <a:r>
              <a:rPr lang="en-US" sz="1800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) and use main idea of passage (that Emma &amp; Miss Taylor had been separated)</a:t>
            </a:r>
          </a:p>
          <a:p>
            <a:pPr>
              <a:defRPr/>
            </a:pPr>
            <a:endParaRPr lang="en-US" sz="1800" dirty="0">
              <a:solidFill>
                <a:srgbClr val="FFFFFF"/>
              </a:solidFill>
              <a:latin typeface="Avenir Book" charset="0"/>
              <a:ea typeface="ＭＳ Ｐゴシック" charset="0"/>
              <a:cs typeface="Avenir Book" charset="0"/>
            </a:endParaRPr>
          </a:p>
          <a:p>
            <a:pPr>
              <a:defRPr/>
            </a:pPr>
            <a:r>
              <a:rPr lang="en-US" sz="1800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More frequent – will now constitute about 20% of Reading test questions</a:t>
            </a:r>
          </a:p>
        </p:txBody>
      </p:sp>
      <p:pic>
        <p:nvPicPr>
          <p:cNvPr id="34819" name="Picture 2" descr="Screen Shot 2015-05-29 at 12.42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517371"/>
            <a:ext cx="3733800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3" descr="Screen Shot 2015-05-29 at 12.42.1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825" y="1905000"/>
            <a:ext cx="3736975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6942665" y="4097867"/>
            <a:ext cx="304803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03358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457200" y="101600"/>
            <a:ext cx="8229600" cy="1143000"/>
          </a:xfrm>
        </p:spPr>
        <p:txBody>
          <a:bodyPr/>
          <a:lstStyle/>
          <a:p>
            <a:r>
              <a:rPr lang="en-US" sz="360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Question Type – Data Integration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457200" y="1193800"/>
            <a:ext cx="4737100" cy="55626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1800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New to SAT</a:t>
            </a:r>
          </a:p>
          <a:p>
            <a:pPr marL="0" indent="0">
              <a:buFont typeface="Arial" charset="0"/>
              <a:buNone/>
              <a:defRPr/>
            </a:pPr>
            <a:endParaRPr lang="en-US" sz="1800" dirty="0">
              <a:solidFill>
                <a:srgbClr val="FFFFFF"/>
              </a:solidFill>
              <a:latin typeface="Avenir Book" charset="0"/>
              <a:ea typeface="ＭＳ Ｐゴシック" charset="0"/>
              <a:cs typeface="Avenir Book" charset="0"/>
            </a:endParaRPr>
          </a:p>
          <a:p>
            <a:pPr>
              <a:defRPr/>
            </a:pPr>
            <a:r>
              <a:rPr lang="en-US" sz="1800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Will pair a relevant graph, table, or chart with the passage</a:t>
            </a:r>
          </a:p>
          <a:p>
            <a:pPr marL="0" indent="0">
              <a:buFont typeface="Arial" charset="0"/>
              <a:buNone/>
              <a:defRPr/>
            </a:pPr>
            <a:endParaRPr lang="en-US" sz="1600" dirty="0">
              <a:solidFill>
                <a:srgbClr val="FFFFFF"/>
              </a:solidFill>
              <a:latin typeface="Avenir Book" charset="0"/>
              <a:ea typeface="ＭＳ Ｐゴシック" charset="0"/>
              <a:cs typeface="Avenir Book" charset="0"/>
            </a:endParaRPr>
          </a:p>
          <a:p>
            <a:pPr>
              <a:defRPr/>
            </a:pPr>
            <a:r>
              <a:rPr lang="en-US" sz="1800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Students will have to integrate terms and references in the passage with visual information to reach a conclusion</a:t>
            </a:r>
          </a:p>
          <a:p>
            <a:pPr marL="0" indent="0">
              <a:buFont typeface="Arial" charset="0"/>
              <a:buNone/>
              <a:defRPr/>
            </a:pPr>
            <a:endParaRPr lang="en-US" sz="1600" dirty="0">
              <a:solidFill>
                <a:srgbClr val="FFFFFF"/>
              </a:solidFill>
              <a:latin typeface="Avenir Book" charset="0"/>
              <a:ea typeface="ＭＳ Ｐゴシック" charset="0"/>
              <a:cs typeface="Avenir Book" charset="0"/>
            </a:endParaRPr>
          </a:p>
          <a:p>
            <a:pPr>
              <a:defRPr/>
            </a:pPr>
            <a:r>
              <a:rPr lang="en-US" sz="1800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Common student errors: careless reading of axes; incorrect “extension” of an idea to incorporate unsubstantiated claim</a:t>
            </a:r>
          </a:p>
          <a:p>
            <a:pPr marL="0" indent="0">
              <a:buNone/>
              <a:defRPr/>
            </a:pPr>
            <a:endParaRPr lang="en-US" sz="1800" dirty="0">
              <a:solidFill>
                <a:srgbClr val="FFFFFF"/>
              </a:solidFill>
              <a:latin typeface="Avenir Book" charset="0"/>
              <a:ea typeface="ＭＳ Ｐゴシック" charset="0"/>
              <a:cs typeface="Avenir Book" charset="0"/>
            </a:endParaRPr>
          </a:p>
          <a:p>
            <a:pPr>
              <a:defRPr/>
            </a:pPr>
            <a:r>
              <a:rPr lang="en-US" sz="1800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Will constitute about 5% of Reading test questions</a:t>
            </a:r>
          </a:p>
        </p:txBody>
      </p:sp>
      <p:pic>
        <p:nvPicPr>
          <p:cNvPr id="35843" name="Picture 1" descr="Screen Shot 2015-05-29 at 12.54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763" y="1231900"/>
            <a:ext cx="3233737" cy="246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4" descr="Screen Shot 2015-05-29 at 12.54.4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763" y="3687233"/>
            <a:ext cx="3233737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63226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  <a:latin typeface="Avenir Book"/>
                <a:cs typeface="Avenir Book"/>
              </a:rPr>
              <a:t>SAT – Writing &amp; Language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sz="2400" dirty="0">
                <a:solidFill>
                  <a:srgbClr val="FFFFFF"/>
                </a:solidFill>
                <a:latin typeface="Avenir Book"/>
                <a:cs typeface="Avenir Book"/>
              </a:rPr>
              <a:t>Content Areas</a:t>
            </a:r>
          </a:p>
          <a:p>
            <a:pPr lvl="1">
              <a:defRPr/>
            </a:pPr>
            <a:r>
              <a:rPr lang="en-US" sz="2000" dirty="0">
                <a:solidFill>
                  <a:srgbClr val="FFFFFF"/>
                </a:solidFill>
                <a:latin typeface="Avenir Book"/>
                <a:cs typeface="Avenir Book"/>
              </a:rPr>
              <a:t>Improving sentences</a:t>
            </a:r>
          </a:p>
          <a:p>
            <a:pPr lvl="1">
              <a:defRPr/>
            </a:pPr>
            <a:r>
              <a:rPr lang="en-US" sz="2000" dirty="0">
                <a:solidFill>
                  <a:srgbClr val="FFFFFF"/>
                </a:solidFill>
                <a:latin typeface="Avenir Book"/>
                <a:cs typeface="Avenir Book"/>
              </a:rPr>
              <a:t>Finding errors</a:t>
            </a:r>
          </a:p>
          <a:p>
            <a:pPr lvl="1">
              <a:defRPr/>
            </a:pPr>
            <a:r>
              <a:rPr lang="en-US" sz="2000" dirty="0">
                <a:solidFill>
                  <a:srgbClr val="FFFFFF"/>
                </a:solidFill>
                <a:latin typeface="Avenir Book"/>
                <a:cs typeface="Avenir Book"/>
              </a:rPr>
              <a:t>Improving passages</a:t>
            </a:r>
          </a:p>
          <a:p>
            <a:pPr lvl="1">
              <a:defRPr/>
            </a:pPr>
            <a:r>
              <a:rPr lang="en-US" sz="2000" dirty="0">
                <a:solidFill>
                  <a:srgbClr val="FFFFFF"/>
                </a:solidFill>
                <a:latin typeface="Avenir Book"/>
                <a:cs typeface="Avenir Book"/>
              </a:rPr>
              <a:t>Structure, punctuation, rhetorical skills</a:t>
            </a:r>
          </a:p>
          <a:p>
            <a:pPr lvl="1">
              <a:defRPr/>
            </a:pPr>
            <a:r>
              <a:rPr lang="en-US" sz="2000" dirty="0">
                <a:solidFill>
                  <a:srgbClr val="FFFFFF"/>
                </a:solidFill>
                <a:latin typeface="Avenir Book"/>
                <a:cs typeface="Avenir Book"/>
              </a:rPr>
              <a:t>All passage-based</a:t>
            </a:r>
          </a:p>
          <a:p>
            <a:pPr lvl="1">
              <a:defRPr/>
            </a:pPr>
            <a:r>
              <a:rPr lang="en-US" sz="2000" dirty="0">
                <a:solidFill>
                  <a:srgbClr val="FFFFFF"/>
                </a:solidFill>
                <a:latin typeface="Avenir Book"/>
                <a:cs typeface="Avenir Book"/>
              </a:rPr>
              <a:t>Graphics integration</a:t>
            </a:r>
          </a:p>
          <a:p>
            <a:pPr marL="457200" lvl="1" indent="0">
              <a:buNone/>
              <a:defRPr/>
            </a:pPr>
            <a:endParaRPr lang="en-US" sz="2000" dirty="0">
              <a:solidFill>
                <a:srgbClr val="FFFFFF"/>
              </a:solidFill>
              <a:latin typeface="Avenir Book"/>
              <a:cs typeface="Avenir Book"/>
            </a:endParaRPr>
          </a:p>
          <a:p>
            <a:pPr>
              <a:defRPr/>
            </a:pPr>
            <a:r>
              <a:rPr lang="en-US" sz="2400" dirty="0">
                <a:solidFill>
                  <a:srgbClr val="FFFFFF"/>
                </a:solidFill>
                <a:latin typeface="Avenir Book"/>
                <a:cs typeface="Avenir Book"/>
              </a:rPr>
              <a:t>Structure &amp; Scoring</a:t>
            </a:r>
          </a:p>
          <a:p>
            <a:pPr lvl="1">
              <a:defRPr/>
            </a:pPr>
            <a:r>
              <a:rPr lang="en-US" sz="2000" dirty="0">
                <a:solidFill>
                  <a:srgbClr val="FFFFFF"/>
                </a:solidFill>
                <a:latin typeface="Avenir Book"/>
                <a:cs typeface="Avenir Book"/>
              </a:rPr>
              <a:t>1 section</a:t>
            </a:r>
          </a:p>
          <a:p>
            <a:pPr lvl="1">
              <a:defRPr/>
            </a:pPr>
            <a:r>
              <a:rPr lang="en-US" sz="2000" dirty="0">
                <a:solidFill>
                  <a:srgbClr val="FFFFFF"/>
                </a:solidFill>
                <a:latin typeface="Avenir Book"/>
                <a:cs typeface="Avenir Book"/>
              </a:rPr>
              <a:t>35 min</a:t>
            </a:r>
          </a:p>
          <a:p>
            <a:pPr lvl="1">
              <a:defRPr/>
            </a:pPr>
            <a:r>
              <a:rPr lang="en-US" sz="2000" dirty="0">
                <a:solidFill>
                  <a:srgbClr val="FFFFFF"/>
                </a:solidFill>
                <a:latin typeface="Avenir Book"/>
                <a:cs typeface="Avenir Book"/>
              </a:rPr>
              <a:t>Score range 10-40 (will combine with Reading to create a score from 200-800)</a:t>
            </a:r>
          </a:p>
          <a:p>
            <a:pPr marL="457200" lvl="1" indent="0">
              <a:buNone/>
              <a:defRPr/>
            </a:pPr>
            <a:endParaRPr lang="en-US" sz="2000" dirty="0">
              <a:solidFill>
                <a:srgbClr val="FFFFFF"/>
              </a:solidFill>
              <a:latin typeface="Avenir Book"/>
              <a:cs typeface="Avenir Book"/>
            </a:endParaRPr>
          </a:p>
          <a:p>
            <a:pPr>
              <a:defRPr/>
            </a:pPr>
            <a:r>
              <a:rPr lang="en-US" sz="2400" dirty="0">
                <a:solidFill>
                  <a:srgbClr val="FFFFFF"/>
                </a:solidFill>
                <a:latin typeface="Avenir Book"/>
                <a:cs typeface="Avenir Book"/>
              </a:rPr>
              <a:t>A near clone of the ACT English section</a:t>
            </a:r>
          </a:p>
        </p:txBody>
      </p:sp>
    </p:spTree>
    <p:extLst>
      <p:ext uri="{BB962C8B-B14F-4D97-AF65-F5344CB8AC3E}">
        <p14:creationId xmlns:p14="http://schemas.microsoft.com/office/powerpoint/2010/main" val="10976598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Just Like One Big “Improving Paragraphs” Section</a:t>
            </a:r>
          </a:p>
        </p:txBody>
      </p:sp>
      <p:pic>
        <p:nvPicPr>
          <p:cNvPr id="37893" name="Content Placeholder 8" descr="Screen Shot 2015-05-29 at 1.04.32 PM.png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6501" b="-46501"/>
          <a:stretch>
            <a:fillRect/>
          </a:stretch>
        </p:blipFill>
        <p:spPr>
          <a:xfrm>
            <a:off x="2551113" y="1352550"/>
            <a:ext cx="4041775" cy="3951288"/>
          </a:xfrm>
        </p:spPr>
      </p:pic>
      <p:pic>
        <p:nvPicPr>
          <p:cNvPr id="37895" name="Picture 9" descr="Screen Shot 2015-05-29 at 1.04.3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646" y="4319588"/>
            <a:ext cx="4064000" cy="168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4202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An Example: “Red Flag” Words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8448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FFFFFF"/>
                </a:solidFill>
                <a:latin typeface="Avenir Book"/>
                <a:ea typeface="ＭＳ Ｐゴシック" charset="0"/>
                <a:cs typeface="Avenir Book"/>
              </a:rPr>
              <a:t>Where’</a:t>
            </a:r>
            <a:r>
              <a:rPr lang="en-US" altLang="ja-JP" dirty="0">
                <a:solidFill>
                  <a:srgbClr val="FFFFFF"/>
                </a:solidFill>
                <a:latin typeface="Avenir Book"/>
                <a:ea typeface="ＭＳ Ｐゴシック" charset="0"/>
                <a:cs typeface="Avenir Book"/>
              </a:rPr>
              <a:t>s the error?</a:t>
            </a:r>
          </a:p>
          <a:p>
            <a:pPr>
              <a:buFont typeface="Arial" charset="0"/>
              <a:buNone/>
            </a:pPr>
            <a:endParaRPr lang="en-US" dirty="0">
              <a:solidFill>
                <a:srgbClr val="FFFFFF"/>
              </a:solidFill>
              <a:latin typeface="Palatino"/>
              <a:ea typeface="ＭＳ Ｐゴシック" charset="0"/>
              <a:cs typeface="Palatino"/>
            </a:endParaRPr>
          </a:p>
          <a:p>
            <a:pPr algn="ctr">
              <a:buFont typeface="Arial" charset="0"/>
              <a:buNone/>
            </a:pPr>
            <a:r>
              <a:rPr lang="en-US" sz="2800" dirty="0">
                <a:solidFill>
                  <a:srgbClr val="FFFFFF"/>
                </a:solidFill>
                <a:latin typeface="Palatino"/>
                <a:ea typeface="ＭＳ Ｐゴシック" charset="0"/>
                <a:cs typeface="Palatino"/>
              </a:rPr>
              <a:t>The congressional panel issued their findings after conducting an investigation that lasted for over a year.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57200" y="4838700"/>
            <a:ext cx="82296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sz="2800" dirty="0">
                <a:solidFill>
                  <a:srgbClr val="FFFFFF"/>
                </a:solidFill>
                <a:latin typeface="Palatino"/>
                <a:cs typeface="Palatino"/>
              </a:rPr>
              <a:t>The </a:t>
            </a:r>
            <a:r>
              <a:rPr lang="en-US" sz="2800" dirty="0">
                <a:solidFill>
                  <a:srgbClr val="FF0000"/>
                </a:solidFill>
                <a:latin typeface="Palatino"/>
                <a:cs typeface="Palatino"/>
              </a:rPr>
              <a:t>congressional panel</a:t>
            </a:r>
            <a:r>
              <a:rPr lang="en-US" sz="2800" dirty="0">
                <a:solidFill>
                  <a:srgbClr val="FFFFFF"/>
                </a:solidFill>
                <a:latin typeface="Palatino"/>
                <a:cs typeface="Palatino"/>
              </a:rPr>
              <a:t> issued </a:t>
            </a:r>
            <a:r>
              <a:rPr lang="en-US" sz="2800" dirty="0">
                <a:solidFill>
                  <a:srgbClr val="FF0000"/>
                </a:solidFill>
                <a:latin typeface="Palatino"/>
                <a:cs typeface="Palatino"/>
              </a:rPr>
              <a:t>their</a:t>
            </a:r>
            <a:r>
              <a:rPr lang="en-US" sz="2800" dirty="0">
                <a:solidFill>
                  <a:srgbClr val="FFFFFF"/>
                </a:solidFill>
                <a:latin typeface="Palatino"/>
                <a:cs typeface="Palatino"/>
              </a:rPr>
              <a:t> findings</a:t>
            </a:r>
          </a:p>
          <a:p>
            <a:pPr eaLnBrk="1" hangingPunct="1"/>
            <a:endParaRPr lang="en-US" sz="1600" dirty="0">
              <a:solidFill>
                <a:srgbClr val="FFFFFF"/>
              </a:solidFill>
              <a:latin typeface="Palatino"/>
              <a:cs typeface="Palatino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57200" y="5575300"/>
            <a:ext cx="822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sz="2800" dirty="0">
                <a:solidFill>
                  <a:srgbClr val="FFFFFF"/>
                </a:solidFill>
                <a:latin typeface="Palatino"/>
                <a:cs typeface="Palatino"/>
              </a:rPr>
              <a:t>The </a:t>
            </a:r>
            <a:r>
              <a:rPr lang="en-US" sz="2800" dirty="0">
                <a:solidFill>
                  <a:srgbClr val="CCFFCC"/>
                </a:solidFill>
                <a:latin typeface="Palatino"/>
                <a:cs typeface="Palatino"/>
              </a:rPr>
              <a:t>congressional panel </a:t>
            </a:r>
            <a:r>
              <a:rPr lang="en-US" sz="2800" dirty="0">
                <a:solidFill>
                  <a:srgbClr val="FFFFFF"/>
                </a:solidFill>
                <a:latin typeface="Palatino"/>
                <a:cs typeface="Palatino"/>
              </a:rPr>
              <a:t>issued </a:t>
            </a:r>
            <a:r>
              <a:rPr lang="en-US" sz="2800" dirty="0">
                <a:solidFill>
                  <a:srgbClr val="CCFFCC"/>
                </a:solidFill>
                <a:latin typeface="Palatino"/>
                <a:cs typeface="Palatino"/>
              </a:rPr>
              <a:t>its</a:t>
            </a:r>
            <a:r>
              <a:rPr lang="en-US" sz="2800" dirty="0">
                <a:solidFill>
                  <a:srgbClr val="FFFFFF"/>
                </a:solidFill>
                <a:latin typeface="Palatino"/>
                <a:cs typeface="Palatino"/>
              </a:rPr>
              <a:t> findings</a:t>
            </a:r>
            <a:endParaRPr lang="en-US" sz="1600" dirty="0">
              <a:solidFill>
                <a:srgbClr val="FFFFFF"/>
              </a:solidFill>
              <a:latin typeface="Palatino"/>
              <a:cs typeface="Palatino"/>
            </a:endParaRPr>
          </a:p>
        </p:txBody>
      </p:sp>
    </p:spTree>
    <p:extLst>
      <p:ext uri="{BB962C8B-B14F-4D97-AF65-F5344CB8AC3E}">
        <p14:creationId xmlns:p14="http://schemas.microsoft.com/office/powerpoint/2010/main" val="128415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/>
      <p:bldP spid="9" grpId="1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  <a:latin typeface="Avenir Book"/>
                <a:cs typeface="Avenir Book"/>
              </a:rPr>
              <a:t>What is MTP Made Of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FFFF"/>
                </a:solidFill>
                <a:latin typeface="Avenir Book"/>
                <a:cs typeface="Avenir Book"/>
              </a:rPr>
              <a:t>Passion</a:t>
            </a:r>
          </a:p>
          <a:p>
            <a:pPr lvl="1"/>
            <a:r>
              <a:rPr lang="en-US" dirty="0">
                <a:solidFill>
                  <a:srgbClr val="FFFFFF"/>
                </a:solidFill>
                <a:latin typeface="Avenir Book"/>
                <a:cs typeface="Avenir Book"/>
              </a:rPr>
              <a:t>Every student should have access to high-level prep</a:t>
            </a:r>
          </a:p>
          <a:p>
            <a:pPr marL="457200" lvl="1" indent="0">
              <a:buNone/>
            </a:pPr>
            <a:endParaRPr lang="en-US" dirty="0">
              <a:solidFill>
                <a:srgbClr val="FFFFFF"/>
              </a:solidFill>
              <a:latin typeface="Avenir Book"/>
              <a:cs typeface="Avenir Book"/>
            </a:endParaRPr>
          </a:p>
          <a:p>
            <a:r>
              <a:rPr lang="en-US" dirty="0">
                <a:solidFill>
                  <a:srgbClr val="FFFFFF"/>
                </a:solidFill>
                <a:latin typeface="Avenir Book"/>
                <a:cs typeface="Avenir Book"/>
              </a:rPr>
              <a:t>Knowledge</a:t>
            </a:r>
          </a:p>
          <a:p>
            <a:pPr lvl="1"/>
            <a:r>
              <a:rPr lang="en-US" dirty="0">
                <a:solidFill>
                  <a:srgbClr val="FFFFFF"/>
                </a:solidFill>
                <a:latin typeface="Avenir Book"/>
                <a:cs typeface="Avenir Book"/>
              </a:rPr>
              <a:t>We take the tests ourselves</a:t>
            </a:r>
          </a:p>
          <a:p>
            <a:pPr marL="457200" lvl="1" indent="0">
              <a:buNone/>
            </a:pPr>
            <a:endParaRPr lang="en-US" dirty="0">
              <a:solidFill>
                <a:srgbClr val="FFFFFF"/>
              </a:solidFill>
              <a:latin typeface="Avenir Book"/>
              <a:cs typeface="Avenir Book"/>
            </a:endParaRPr>
          </a:p>
          <a:p>
            <a:r>
              <a:rPr lang="en-US" dirty="0">
                <a:solidFill>
                  <a:srgbClr val="FFFFFF"/>
                </a:solidFill>
                <a:latin typeface="Avenir Book"/>
                <a:cs typeface="Avenir Book"/>
              </a:rPr>
              <a:t>Experience</a:t>
            </a:r>
          </a:p>
          <a:p>
            <a:pPr lvl="1"/>
            <a:r>
              <a:rPr lang="en-US" dirty="0">
                <a:solidFill>
                  <a:srgbClr val="FFFFFF"/>
                </a:solidFill>
                <a:latin typeface="Avenir Book"/>
                <a:cs typeface="Avenir Book"/>
              </a:rPr>
              <a:t>SAT &amp; ACT experts for 17 years and counting</a:t>
            </a:r>
          </a:p>
          <a:p>
            <a:pPr lvl="1"/>
            <a:endParaRPr lang="en-US" dirty="0">
              <a:solidFill>
                <a:srgbClr val="FFFFFF"/>
              </a:solidFill>
              <a:latin typeface="Avenir Book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242044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457200" y="101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Book" charset="0"/>
                <a:ea typeface="ＭＳ Ｐゴシック" charset="0"/>
                <a:cs typeface="Avenir Book" charset="0"/>
              </a:rPr>
              <a:t>Plus Data</a:t>
            </a:r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457200" y="1193800"/>
            <a:ext cx="4737100" cy="5562600"/>
          </a:xfrm>
        </p:spPr>
        <p:txBody>
          <a:bodyPr/>
          <a:lstStyle/>
          <a:p>
            <a:r>
              <a:rPr lang="en-US" sz="1800" dirty="0">
                <a:solidFill>
                  <a:schemeClr val="bg1"/>
                </a:solidFill>
                <a:latin typeface="Avenir Book" charset="0"/>
                <a:ea typeface="ＭＳ Ｐゴシック" charset="0"/>
                <a:cs typeface="Avenir Book" charset="0"/>
              </a:rPr>
              <a:t>Will also integrate data, whose interpretation can alter the sentence</a:t>
            </a:r>
          </a:p>
        </p:txBody>
      </p:sp>
      <p:pic>
        <p:nvPicPr>
          <p:cNvPr id="39939" name="Picture 1" descr="Screen Shot 2015-05-29 at 5.00.0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3860800"/>
            <a:ext cx="3276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4" descr="Screen Shot 2015-05-29 at 5.00.1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600" y="2519363"/>
            <a:ext cx="4140200" cy="301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 descr="Screen Shot 2015-05-29 at 5.02.3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032000"/>
            <a:ext cx="36576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77611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>
          <a:xfrm>
            <a:off x="457200" y="101600"/>
            <a:ext cx="8229600" cy="1143000"/>
          </a:xfrm>
        </p:spPr>
        <p:txBody>
          <a:bodyPr/>
          <a:lstStyle/>
          <a:p>
            <a:r>
              <a:rPr lang="en-US" sz="360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Writing &amp; Language Pitfalls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457200" y="1193800"/>
            <a:ext cx="4737100" cy="5562600"/>
          </a:xfrm>
        </p:spPr>
        <p:txBody>
          <a:bodyPr/>
          <a:lstStyle/>
          <a:p>
            <a:r>
              <a:rPr lang="en-US" sz="1800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#1 most common mistake: not reading enough around the underlined portion</a:t>
            </a:r>
          </a:p>
          <a:p>
            <a:pPr lvl="1"/>
            <a:r>
              <a:rPr lang="en-US" sz="1400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Get fuller context</a:t>
            </a:r>
          </a:p>
          <a:p>
            <a:pPr lvl="1"/>
            <a:r>
              <a:rPr lang="en-US" sz="1400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Re-read the sentence in full with your choice before moving on</a:t>
            </a:r>
          </a:p>
          <a:p>
            <a:pPr lvl="1"/>
            <a:r>
              <a:rPr lang="en-US" sz="1400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For rhetorical (placement, relevance, etc.) errors, students may have to read several sentences or may even have to re-read paragraphs</a:t>
            </a:r>
          </a:p>
          <a:p>
            <a:pPr marL="457200" lvl="1" indent="0">
              <a:buNone/>
            </a:pPr>
            <a:endParaRPr lang="en-US" sz="1400" dirty="0">
              <a:solidFill>
                <a:srgbClr val="FFFFFF"/>
              </a:solidFill>
              <a:latin typeface="Avenir Book" charset="0"/>
              <a:ea typeface="ＭＳ Ｐゴシック" charset="0"/>
              <a:cs typeface="Avenir Book" charset="0"/>
            </a:endParaRPr>
          </a:p>
          <a:p>
            <a:r>
              <a:rPr lang="en-US" sz="1800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Not understanding the subject</a:t>
            </a:r>
          </a:p>
          <a:p>
            <a:pPr lvl="1"/>
            <a:r>
              <a:rPr lang="en-US" sz="1400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Distinguish “red flag words” using MTP’s program</a:t>
            </a:r>
          </a:p>
          <a:p>
            <a:pPr lvl="2"/>
            <a:r>
              <a:rPr lang="en-US" sz="1200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Pronouns</a:t>
            </a:r>
          </a:p>
          <a:p>
            <a:pPr lvl="2"/>
            <a:r>
              <a:rPr lang="en-US" sz="1200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Conjugations of “to be”</a:t>
            </a:r>
          </a:p>
          <a:p>
            <a:pPr lvl="1"/>
            <a:r>
              <a:rPr lang="en-US" sz="1400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Highlight prepositional phrases</a:t>
            </a:r>
          </a:p>
          <a:p>
            <a:pPr marL="457200" lvl="1" indent="0">
              <a:buNone/>
            </a:pPr>
            <a:endParaRPr lang="en-US" sz="1400" dirty="0">
              <a:solidFill>
                <a:srgbClr val="FFFFFF"/>
              </a:solidFill>
              <a:latin typeface="Avenir Book" charset="0"/>
              <a:ea typeface="ＭＳ Ｐゴシック" charset="0"/>
              <a:cs typeface="Avenir Book" charset="0"/>
            </a:endParaRPr>
          </a:p>
          <a:p>
            <a:r>
              <a:rPr lang="en-US" sz="1800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Not actually giving the question “what it wants”</a:t>
            </a:r>
          </a:p>
          <a:p>
            <a:pPr lvl="1"/>
            <a:r>
              <a:rPr lang="en-US" sz="1400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Don</a:t>
            </a:r>
            <a:r>
              <a:rPr lang="fr-FR" sz="1400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’</a:t>
            </a:r>
            <a:r>
              <a:rPr lang="en-US" sz="1400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t simply pick what “sounds good”</a:t>
            </a:r>
          </a:p>
        </p:txBody>
      </p:sp>
      <p:pic>
        <p:nvPicPr>
          <p:cNvPr id="40963" name="Picture 1" descr="Screen Shot 2015-05-29 at 5.08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4363" y="4210050"/>
            <a:ext cx="310515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4" descr="Screen Shot 2015-05-29 at 5.10.0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650" y="1244600"/>
            <a:ext cx="3467100" cy="150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5" name="Picture 5" descr="Screen Shot 2015-05-29 at 5.10.0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650" y="2746375"/>
            <a:ext cx="3467100" cy="131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8458200" y="1600200"/>
            <a:ext cx="228600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845175" y="1892300"/>
            <a:ext cx="68262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280275" y="1892300"/>
            <a:ext cx="68262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289675" y="3644900"/>
            <a:ext cx="54292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724650" y="1892300"/>
            <a:ext cx="292100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8116888" y="4692650"/>
            <a:ext cx="682625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186488" y="4845050"/>
            <a:ext cx="1001712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24182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  <a:latin typeface="Avenir Book"/>
                <a:cs typeface="Avenir Book"/>
              </a:rPr>
              <a:t>SAT – Math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9267"/>
            <a:ext cx="8229600" cy="4525963"/>
          </a:xfrm>
        </p:spPr>
        <p:txBody>
          <a:bodyPr>
            <a:noAutofit/>
          </a:bodyPr>
          <a:lstStyle/>
          <a:p>
            <a:pPr lvl="0" eaLnBrk="0" fontAlgn="base" hangingPunct="0"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2400" dirty="0">
                <a:solidFill>
                  <a:srgbClr val="FFFFFF"/>
                </a:solidFill>
                <a:latin typeface="Avenir Book"/>
                <a:ea typeface="ＭＳ Ｐゴシック" pitchFamily="-104" charset="-128"/>
                <a:cs typeface="Avenir Book"/>
              </a:rPr>
              <a:t>Content Areas</a:t>
            </a:r>
          </a:p>
          <a:p>
            <a:pPr lvl="1" eaLnBrk="0" fontAlgn="base" hangingPunct="0">
              <a:spcAft>
                <a:spcPct val="0"/>
              </a:spcAft>
              <a:buFont typeface="Arial" charset="0"/>
              <a:buChar char="–"/>
              <a:defRPr/>
            </a:pPr>
            <a:r>
              <a:rPr lang="en-US" sz="2000" dirty="0">
                <a:solidFill>
                  <a:srgbClr val="FFFFFF"/>
                </a:solidFill>
                <a:latin typeface="Avenir Book"/>
                <a:ea typeface="ＭＳ Ｐゴシック" pitchFamily="-104" charset="-128"/>
                <a:cs typeface="Avenir Book"/>
              </a:rPr>
              <a:t>Algebra (emphasis here)</a:t>
            </a:r>
          </a:p>
          <a:p>
            <a:pPr lvl="1" eaLnBrk="0" fontAlgn="base" hangingPunct="0">
              <a:spcAft>
                <a:spcPct val="0"/>
              </a:spcAft>
              <a:buFont typeface="Arial" charset="0"/>
              <a:buChar char="–"/>
              <a:defRPr/>
            </a:pPr>
            <a:r>
              <a:rPr lang="en-US" sz="2000" dirty="0">
                <a:solidFill>
                  <a:srgbClr val="FFFFFF"/>
                </a:solidFill>
                <a:latin typeface="Avenir Book"/>
                <a:ea typeface="ＭＳ Ｐゴシック" pitchFamily="-104" charset="-128"/>
                <a:cs typeface="Avenir Book"/>
              </a:rPr>
              <a:t>Geometry (much less)</a:t>
            </a:r>
          </a:p>
          <a:p>
            <a:pPr lvl="1" eaLnBrk="0" fontAlgn="base" hangingPunct="0">
              <a:spcAft>
                <a:spcPct val="0"/>
              </a:spcAft>
              <a:buFont typeface="Arial" charset="0"/>
              <a:buChar char="–"/>
              <a:defRPr/>
            </a:pPr>
            <a:r>
              <a:rPr lang="en-US" sz="2000" dirty="0">
                <a:solidFill>
                  <a:srgbClr val="FFFFFF"/>
                </a:solidFill>
                <a:latin typeface="Avenir Book"/>
                <a:ea typeface="ＭＳ Ｐゴシック" pitchFamily="-104" charset="-128"/>
                <a:cs typeface="Avenir Book"/>
              </a:rPr>
              <a:t>Algebra II (more of it)</a:t>
            </a:r>
          </a:p>
          <a:p>
            <a:pPr lvl="1" eaLnBrk="0" fontAlgn="base" hangingPunct="0">
              <a:spcAft>
                <a:spcPct val="0"/>
              </a:spcAft>
              <a:buFont typeface="Arial" charset="0"/>
              <a:buChar char="–"/>
              <a:defRPr/>
            </a:pPr>
            <a:r>
              <a:rPr lang="en-US" sz="2000" dirty="0">
                <a:solidFill>
                  <a:srgbClr val="FFFFFF"/>
                </a:solidFill>
                <a:latin typeface="Avenir Book"/>
                <a:ea typeface="ＭＳ Ｐゴシック" pitchFamily="-104" charset="-128"/>
                <a:cs typeface="Avenir Book"/>
              </a:rPr>
              <a:t>Data &amp; statistics (more of it)</a:t>
            </a:r>
          </a:p>
          <a:p>
            <a:pPr lvl="1" eaLnBrk="0" fontAlgn="base" hangingPunct="0">
              <a:spcAft>
                <a:spcPct val="0"/>
              </a:spcAft>
              <a:buFont typeface="Arial" charset="0"/>
              <a:buChar char="–"/>
              <a:defRPr/>
            </a:pPr>
            <a:r>
              <a:rPr lang="en-US" sz="2000" dirty="0">
                <a:solidFill>
                  <a:srgbClr val="FFFFFF"/>
                </a:solidFill>
                <a:latin typeface="Avenir Book"/>
                <a:ea typeface="ＭＳ Ｐゴシック" pitchFamily="-104" charset="-128"/>
                <a:cs typeface="Avenir Book"/>
              </a:rPr>
              <a:t>Trigonometry (a little)</a:t>
            </a:r>
          </a:p>
          <a:p>
            <a:pPr lvl="1" eaLnBrk="0" fontAlgn="base" hangingPunct="0">
              <a:spcAft>
                <a:spcPct val="0"/>
              </a:spcAft>
              <a:buFont typeface="Arial" charset="0"/>
              <a:buChar char="–"/>
              <a:defRPr/>
            </a:pPr>
            <a:r>
              <a:rPr lang="en-US" sz="2000" dirty="0">
                <a:solidFill>
                  <a:srgbClr val="FFFFFF"/>
                </a:solidFill>
                <a:latin typeface="Avenir Book"/>
                <a:ea typeface="ＭＳ Ｐゴシック" pitchFamily="-104" charset="-128"/>
                <a:cs typeface="Avenir Book"/>
              </a:rPr>
              <a:t>Extended thinking</a:t>
            </a:r>
          </a:p>
          <a:p>
            <a:pPr lvl="1" eaLnBrk="0" fontAlgn="base" hangingPunct="0">
              <a:spcAft>
                <a:spcPct val="0"/>
              </a:spcAft>
              <a:buFont typeface="Arial" charset="0"/>
              <a:buChar char="–"/>
              <a:defRPr/>
            </a:pPr>
            <a:r>
              <a:rPr lang="en-US" sz="2000" dirty="0">
                <a:solidFill>
                  <a:srgbClr val="FFFFFF"/>
                </a:solidFill>
                <a:latin typeface="Avenir Book"/>
                <a:ea typeface="ＭＳ Ｐゴシック" pitchFamily="-104" charset="-128"/>
                <a:cs typeface="Avenir Book"/>
              </a:rPr>
              <a:t>Multiple choice &amp; grid-in</a:t>
            </a:r>
          </a:p>
          <a:p>
            <a:pPr marL="457200" lvl="1" indent="0" eaLnBrk="0" fontAlgn="base" hangingPunct="0">
              <a:spcAft>
                <a:spcPct val="0"/>
              </a:spcAft>
              <a:buNone/>
              <a:defRPr/>
            </a:pPr>
            <a:endParaRPr lang="en-US" sz="2000" dirty="0">
              <a:solidFill>
                <a:srgbClr val="FFFFFF"/>
              </a:solidFill>
              <a:latin typeface="Avenir Book"/>
              <a:ea typeface="ＭＳ Ｐゴシック" pitchFamily="-104" charset="-128"/>
              <a:cs typeface="Avenir Book"/>
            </a:endParaRPr>
          </a:p>
          <a:p>
            <a:pPr lvl="0" eaLnBrk="0" fontAlgn="base" hangingPunct="0"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2400" dirty="0">
                <a:solidFill>
                  <a:srgbClr val="FFFFFF"/>
                </a:solidFill>
                <a:latin typeface="Avenir Book"/>
                <a:ea typeface="ＭＳ Ｐゴシック" pitchFamily="-104" charset="-128"/>
                <a:cs typeface="Avenir Book"/>
              </a:rPr>
              <a:t>Structure &amp; Scoring</a:t>
            </a:r>
          </a:p>
          <a:p>
            <a:pPr lvl="1" eaLnBrk="0" fontAlgn="base" hangingPunct="0">
              <a:spcAft>
                <a:spcPct val="0"/>
              </a:spcAft>
              <a:buFont typeface="Arial" charset="0"/>
              <a:buChar char="–"/>
              <a:defRPr/>
            </a:pPr>
            <a:r>
              <a:rPr lang="en-US" sz="2000" dirty="0">
                <a:solidFill>
                  <a:srgbClr val="FFFFFF"/>
                </a:solidFill>
                <a:latin typeface="Avenir Book"/>
                <a:ea typeface="ＭＳ Ｐゴシック" pitchFamily="-104" charset="-128"/>
                <a:cs typeface="Avenir Book"/>
              </a:rPr>
              <a:t>2 sections</a:t>
            </a:r>
          </a:p>
          <a:p>
            <a:pPr lvl="2" eaLnBrk="0" fontAlgn="base" hangingPunct="0"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1800" dirty="0">
                <a:solidFill>
                  <a:srgbClr val="FFFFFF"/>
                </a:solidFill>
                <a:latin typeface="Avenir Book"/>
                <a:ea typeface="ＭＳ Ｐゴシック" pitchFamily="-104" charset="-128"/>
                <a:cs typeface="Avenir Book"/>
              </a:rPr>
              <a:t> No-Calculator – 25 min (20 PSAT)</a:t>
            </a:r>
          </a:p>
          <a:p>
            <a:pPr lvl="2" eaLnBrk="0" fontAlgn="base" hangingPunct="0">
              <a:spcAft>
                <a:spcPct val="0"/>
              </a:spcAft>
              <a:buFont typeface="Arial" charset="0"/>
              <a:buChar char="•"/>
              <a:defRPr/>
            </a:pPr>
            <a:r>
              <a:rPr lang="en-US" sz="1800" dirty="0">
                <a:solidFill>
                  <a:srgbClr val="FFFFFF"/>
                </a:solidFill>
                <a:latin typeface="Avenir Book"/>
                <a:ea typeface="ＭＳ Ｐゴシック" pitchFamily="-104" charset="-128"/>
                <a:cs typeface="Avenir Book"/>
              </a:rPr>
              <a:t>Calculator – 55 min (45 PSAT)</a:t>
            </a:r>
          </a:p>
          <a:p>
            <a:pPr lvl="1" eaLnBrk="0" fontAlgn="base" hangingPunct="0">
              <a:spcAft>
                <a:spcPct val="0"/>
              </a:spcAft>
              <a:buFont typeface="Arial" charset="0"/>
              <a:buChar char="–"/>
              <a:defRPr/>
            </a:pPr>
            <a:r>
              <a:rPr lang="en-US" sz="2000" dirty="0">
                <a:solidFill>
                  <a:srgbClr val="FFFFFF"/>
                </a:solidFill>
                <a:latin typeface="Avenir Book"/>
                <a:ea typeface="ＭＳ Ｐゴシック" pitchFamily="-104" charset="-128"/>
                <a:cs typeface="Avenir Book"/>
              </a:rPr>
              <a:t>Score range: 200-800</a:t>
            </a:r>
          </a:p>
        </p:txBody>
      </p:sp>
    </p:spTree>
    <p:extLst>
      <p:ext uri="{BB962C8B-B14F-4D97-AF65-F5344CB8AC3E}">
        <p14:creationId xmlns:p14="http://schemas.microsoft.com/office/powerpoint/2010/main" val="9901492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457200" y="101600"/>
            <a:ext cx="8229600" cy="1143000"/>
          </a:xfrm>
        </p:spPr>
        <p:txBody>
          <a:bodyPr/>
          <a:lstStyle/>
          <a:p>
            <a:r>
              <a:rPr lang="en-US" sz="360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Algebra to the Max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457200" y="1117600"/>
            <a:ext cx="4737100" cy="55626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MAJOR emphasis on </a:t>
            </a:r>
          </a:p>
          <a:p>
            <a:pPr lvl="1">
              <a:defRPr/>
            </a:pPr>
            <a:r>
              <a:rPr lang="en-US" sz="1800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Constructing algebraic expressions based on statements</a:t>
            </a:r>
          </a:p>
          <a:p>
            <a:pPr lvl="1">
              <a:defRPr/>
            </a:pPr>
            <a:r>
              <a:rPr lang="en-US" sz="1800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Algebraic manipulation</a:t>
            </a:r>
          </a:p>
          <a:p>
            <a:pPr lvl="2">
              <a:defRPr/>
            </a:pPr>
            <a:r>
              <a:rPr lang="en-US" sz="1400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Factoring</a:t>
            </a:r>
          </a:p>
          <a:p>
            <a:pPr lvl="2">
              <a:defRPr/>
            </a:pPr>
            <a:r>
              <a:rPr lang="en-US" sz="1400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Solving in terms of multiple variables</a:t>
            </a:r>
          </a:p>
          <a:p>
            <a:pPr lvl="1">
              <a:defRPr/>
            </a:pPr>
            <a:r>
              <a:rPr lang="en-US" sz="1800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Solving multivariable equations</a:t>
            </a:r>
          </a:p>
          <a:p>
            <a:pPr lvl="2">
              <a:defRPr/>
            </a:pPr>
            <a:r>
              <a:rPr lang="en-US" sz="1400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Systems</a:t>
            </a:r>
          </a:p>
          <a:p>
            <a:pPr lvl="2">
              <a:defRPr/>
            </a:pPr>
            <a:r>
              <a:rPr lang="en-US" sz="1400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“Break-even” and “Two-Variable” problems</a:t>
            </a:r>
          </a:p>
          <a:p>
            <a:pPr marL="914400" lvl="2" indent="0">
              <a:buFont typeface="Arial" charset="0"/>
              <a:buNone/>
              <a:defRPr/>
            </a:pPr>
            <a:endParaRPr lang="en-US" sz="1200" dirty="0">
              <a:solidFill>
                <a:srgbClr val="FFFFFF"/>
              </a:solidFill>
              <a:latin typeface="Avenir Book" charset="0"/>
              <a:ea typeface="ＭＳ Ｐゴシック" charset="0"/>
              <a:cs typeface="Avenir Book" charset="0"/>
            </a:endParaRPr>
          </a:p>
        </p:txBody>
      </p:sp>
      <p:pic>
        <p:nvPicPr>
          <p:cNvPr id="45059" name="Picture 1" descr="Screen Shot 2015-05-29 at 5.25.0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003300"/>
            <a:ext cx="3251200" cy="291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4" descr="Screen Shot 2015-05-29 at 5.26.5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921125"/>
            <a:ext cx="3251200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5" descr="Screen Shot 2015-05-29 at 5.27.4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4102100"/>
            <a:ext cx="3535363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TextBox 6"/>
          <p:cNvSpPr txBox="1">
            <a:spLocks noChangeArrowheads="1"/>
          </p:cNvSpPr>
          <p:nvPr/>
        </p:nvSpPr>
        <p:spPr bwMode="auto">
          <a:xfrm>
            <a:off x="2184400" y="5372100"/>
            <a:ext cx="1828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00"/>
                </a:solidFill>
                <a:latin typeface="Avenir Book" charset="0"/>
                <a:cs typeface="Avenir Book" charset="0"/>
              </a:rPr>
              <a:t>From No-Calculator section – guess &amp; check method would be too burdensome for most</a:t>
            </a:r>
          </a:p>
        </p:txBody>
      </p:sp>
      <p:sp>
        <p:nvSpPr>
          <p:cNvPr id="45063" name="TextBox 9"/>
          <p:cNvSpPr txBox="1">
            <a:spLocks noChangeArrowheads="1"/>
          </p:cNvSpPr>
          <p:nvPr/>
        </p:nvSpPr>
        <p:spPr bwMode="auto">
          <a:xfrm>
            <a:off x="6731000" y="5026025"/>
            <a:ext cx="18288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solidFill>
                  <a:srgbClr val="FF0000"/>
                </a:solidFill>
                <a:latin typeface="Avenir Book" charset="0"/>
                <a:cs typeface="Avenir Book" charset="0"/>
              </a:rPr>
              <a:t>Basic algebraic skills are often weak</a:t>
            </a:r>
          </a:p>
        </p:txBody>
      </p:sp>
    </p:spTree>
    <p:extLst>
      <p:ext uri="{BB962C8B-B14F-4D97-AF65-F5344CB8AC3E}">
        <p14:creationId xmlns:p14="http://schemas.microsoft.com/office/powerpoint/2010/main" val="31260342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>
          <a:xfrm>
            <a:off x="457200" y="50800"/>
            <a:ext cx="8229600" cy="1143000"/>
          </a:xfrm>
        </p:spPr>
        <p:txBody>
          <a:bodyPr/>
          <a:lstStyle/>
          <a:p>
            <a:r>
              <a:rPr lang="en-US" sz="360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Understanding Linear Relationships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457200" y="1193800"/>
            <a:ext cx="4737100" cy="5562600"/>
          </a:xfrm>
        </p:spPr>
        <p:txBody>
          <a:bodyPr/>
          <a:lstStyle/>
          <a:p>
            <a:pPr>
              <a:defRPr/>
            </a:pPr>
            <a:r>
              <a:rPr lang="en-US" sz="2000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MAJOR emphasis on </a:t>
            </a:r>
          </a:p>
          <a:p>
            <a:pPr lvl="1">
              <a:defRPr/>
            </a:pPr>
            <a:r>
              <a:rPr lang="en-US" sz="1600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Interpreting slope &amp; </a:t>
            </a:r>
            <a:r>
              <a:rPr lang="en-US" sz="1600" i="1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y</a:t>
            </a:r>
            <a:r>
              <a:rPr lang="en-US" sz="1600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-intercept terms in context</a:t>
            </a:r>
          </a:p>
          <a:p>
            <a:pPr lvl="2">
              <a:defRPr/>
            </a:pPr>
            <a:r>
              <a:rPr lang="en-US" sz="1200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As opposed to simply “find the slope/find the </a:t>
            </a:r>
            <a:r>
              <a:rPr lang="en-US" sz="1200" i="1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y</a:t>
            </a:r>
            <a:r>
              <a:rPr lang="en-US" sz="1200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-intercept”</a:t>
            </a:r>
          </a:p>
          <a:p>
            <a:pPr lvl="1">
              <a:defRPr/>
            </a:pPr>
            <a:r>
              <a:rPr lang="en-US" sz="1600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Constructing linear equations based on relationships</a:t>
            </a:r>
          </a:p>
          <a:p>
            <a:pPr lvl="2">
              <a:defRPr/>
            </a:pPr>
            <a:r>
              <a:rPr lang="en-US" sz="1200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As opposed to just “plug &amp; chug”</a:t>
            </a:r>
          </a:p>
          <a:p>
            <a:pPr lvl="1">
              <a:defRPr/>
            </a:pPr>
            <a:r>
              <a:rPr lang="en-US" sz="1600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Interpreting models in real-world contexts</a:t>
            </a:r>
            <a:endParaRPr lang="en-US" sz="1200" dirty="0">
              <a:solidFill>
                <a:srgbClr val="FFFFFF"/>
              </a:solidFill>
              <a:latin typeface="Avenir Book" charset="0"/>
              <a:ea typeface="ＭＳ Ｐゴシック" charset="0"/>
              <a:cs typeface="Avenir Book" charset="0"/>
            </a:endParaRPr>
          </a:p>
          <a:p>
            <a:pPr marL="914400" lvl="2" indent="0">
              <a:buFont typeface="Arial" charset="0"/>
              <a:buNone/>
              <a:defRPr/>
            </a:pPr>
            <a:endParaRPr lang="en-US" sz="1100" dirty="0">
              <a:solidFill>
                <a:srgbClr val="FFFFFF"/>
              </a:solidFill>
              <a:latin typeface="Avenir Book" charset="0"/>
              <a:ea typeface="ＭＳ Ｐゴシック" charset="0"/>
              <a:cs typeface="Avenir Book" charset="0"/>
            </a:endParaRPr>
          </a:p>
        </p:txBody>
      </p:sp>
      <p:pic>
        <p:nvPicPr>
          <p:cNvPr id="46083" name="Picture 2" descr="Screen Shot 2015-05-29 at 5.31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984250"/>
            <a:ext cx="3314700" cy="339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4" name="Picture 3" descr="Screen Shot 2015-05-29 at 5.32.5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800" y="4379913"/>
            <a:ext cx="33147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7" descr="Screen Shot 2015-05-29 at 5.34.46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750" y="3744913"/>
            <a:ext cx="292735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82985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457200" y="-190500"/>
            <a:ext cx="8229600" cy="1143000"/>
          </a:xfrm>
        </p:spPr>
        <p:txBody>
          <a:bodyPr/>
          <a:lstStyle/>
          <a:p>
            <a:r>
              <a:rPr lang="en-US" sz="2800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Basic and Intermediate Statistics Interpretation</a:t>
            </a:r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>
          <a:xfrm>
            <a:off x="304800" y="787400"/>
            <a:ext cx="4737100" cy="5562600"/>
          </a:xfrm>
        </p:spPr>
        <p:txBody>
          <a:bodyPr/>
          <a:lstStyle/>
          <a:p>
            <a:r>
              <a:rPr lang="en-US" sz="200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MAJOR emphasis on </a:t>
            </a:r>
          </a:p>
          <a:p>
            <a:pPr lvl="1"/>
            <a:r>
              <a:rPr lang="en-US" sz="160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Graph reading &amp; information gathering from charts</a:t>
            </a:r>
          </a:p>
          <a:p>
            <a:pPr lvl="1"/>
            <a:r>
              <a:rPr lang="en-US" sz="160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Understanding line of best fit</a:t>
            </a:r>
            <a:endParaRPr lang="en-US" sz="1200">
              <a:solidFill>
                <a:srgbClr val="FFFFFF"/>
              </a:solidFill>
              <a:latin typeface="Avenir Book" charset="0"/>
              <a:ea typeface="ＭＳ Ｐゴシック" charset="0"/>
              <a:cs typeface="Avenir Book" charset="0"/>
            </a:endParaRPr>
          </a:p>
          <a:p>
            <a:pPr marL="914400" lvl="2" indent="0">
              <a:buFont typeface="Arial" charset="0"/>
              <a:buNone/>
            </a:pPr>
            <a:endParaRPr lang="en-US" sz="1100">
              <a:solidFill>
                <a:srgbClr val="FFFFFF"/>
              </a:solidFill>
              <a:latin typeface="Avenir Book" charset="0"/>
              <a:ea typeface="ＭＳ Ｐゴシック" charset="0"/>
              <a:cs typeface="Avenir Book" charset="0"/>
            </a:endParaRPr>
          </a:p>
        </p:txBody>
      </p:sp>
      <p:pic>
        <p:nvPicPr>
          <p:cNvPr id="47107" name="Picture 1" descr="Screen Shot 2015-05-29 at 5.36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875" y="660400"/>
            <a:ext cx="3082925" cy="344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8" name="Picture 4" descr="Screen Shot 2015-05-29 at 5.37.2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2208212"/>
            <a:ext cx="3263900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Picture 6" descr="Screen Shot 2015-05-29 at 5.38.4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650" y="4216400"/>
            <a:ext cx="344805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10" name="Picture 5" descr="Screen Shot 2015-05-29 at 5.38.43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25" y="5965825"/>
            <a:ext cx="2124075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96808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457200" y="-190500"/>
            <a:ext cx="8229600" cy="1143000"/>
          </a:xfrm>
        </p:spPr>
        <p:txBody>
          <a:bodyPr/>
          <a:lstStyle/>
          <a:p>
            <a:r>
              <a:rPr lang="en-US" sz="360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Quadratics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>
          <a:xfrm>
            <a:off x="304800" y="1212850"/>
            <a:ext cx="4737100" cy="2455333"/>
          </a:xfrm>
        </p:spPr>
        <p:txBody>
          <a:bodyPr/>
          <a:lstStyle/>
          <a:p>
            <a:r>
              <a:rPr lang="en-US" sz="2000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Significant Emphasis on Quadratics</a:t>
            </a:r>
          </a:p>
          <a:p>
            <a:pPr lvl="1"/>
            <a:r>
              <a:rPr lang="en-US" sz="1600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Understanding algebraic and graphical relationship between standard form, factors, and roots</a:t>
            </a:r>
          </a:p>
          <a:p>
            <a:pPr lvl="1"/>
            <a:r>
              <a:rPr lang="en-US" sz="1600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Graphs of polynomial functions</a:t>
            </a:r>
          </a:p>
          <a:p>
            <a:pPr lvl="1"/>
            <a:r>
              <a:rPr lang="en-US" sz="1600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Will be mostly more difficult questions</a:t>
            </a:r>
            <a:endParaRPr lang="en-US" sz="1200" dirty="0">
              <a:solidFill>
                <a:srgbClr val="FFFFFF"/>
              </a:solidFill>
              <a:latin typeface="Avenir Book" charset="0"/>
              <a:ea typeface="ＭＳ Ｐゴシック" charset="0"/>
              <a:cs typeface="Avenir Book" charset="0"/>
            </a:endParaRPr>
          </a:p>
          <a:p>
            <a:pPr marL="914400" lvl="2" indent="0">
              <a:buFont typeface="Arial" charset="0"/>
              <a:buNone/>
            </a:pPr>
            <a:endParaRPr lang="en-US" sz="1100" dirty="0">
              <a:solidFill>
                <a:srgbClr val="FFFFFF"/>
              </a:solidFill>
              <a:latin typeface="Avenir Book" charset="0"/>
              <a:ea typeface="ＭＳ Ｐゴシック" charset="0"/>
              <a:cs typeface="Avenir Book" charset="0"/>
            </a:endParaRPr>
          </a:p>
        </p:txBody>
      </p:sp>
      <p:pic>
        <p:nvPicPr>
          <p:cNvPr id="48131" name="Picture 2" descr="Screen Shot 2015-05-29 at 5.44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25850"/>
            <a:ext cx="39497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3" descr="Screen Shot 2015-05-29 at 5.44.5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728131"/>
            <a:ext cx="345440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Picture 7" descr="Screen Shot 2015-05-29 at 5.45.2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31694"/>
            <a:ext cx="3048000" cy="296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88575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Mathematics Suggestions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000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Redouble efforts to bolster your basic and intermediate algebra skills</a:t>
            </a:r>
          </a:p>
          <a:p>
            <a:pPr lvl="1">
              <a:defRPr/>
            </a:pPr>
            <a:r>
              <a:rPr lang="en-US" sz="1800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“Algebraic gymnastics”</a:t>
            </a:r>
          </a:p>
          <a:p>
            <a:pPr marL="457200" lvl="1" indent="0">
              <a:buFont typeface="Arial" charset="0"/>
              <a:buNone/>
              <a:defRPr/>
            </a:pPr>
            <a:endParaRPr lang="en-US" sz="1600" dirty="0">
              <a:solidFill>
                <a:srgbClr val="FFFFFF"/>
              </a:solidFill>
              <a:latin typeface="Avenir Book" charset="0"/>
              <a:ea typeface="ＭＳ Ｐゴシック" charset="0"/>
              <a:cs typeface="Avenir Book" charset="0"/>
            </a:endParaRPr>
          </a:p>
          <a:p>
            <a:pPr>
              <a:defRPr/>
            </a:pPr>
            <a:r>
              <a:rPr lang="en-US" sz="2000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You should be comfortable reading two-way tables and graphical figures</a:t>
            </a:r>
          </a:p>
          <a:p>
            <a:pPr marL="0" indent="0">
              <a:buFont typeface="Arial" charset="0"/>
              <a:buNone/>
              <a:defRPr/>
            </a:pPr>
            <a:endParaRPr lang="en-US" sz="2000" dirty="0">
              <a:solidFill>
                <a:srgbClr val="FFFFFF"/>
              </a:solidFill>
              <a:latin typeface="Avenir Book" charset="0"/>
              <a:ea typeface="ＭＳ Ｐゴシック" charset="0"/>
              <a:cs typeface="Avenir Book" charset="0"/>
            </a:endParaRPr>
          </a:p>
          <a:p>
            <a:pPr>
              <a:defRPr/>
            </a:pPr>
            <a:r>
              <a:rPr lang="en-US" sz="2000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Emphasize proportional reasoning</a:t>
            </a:r>
          </a:p>
          <a:p>
            <a:pPr lvl="1">
              <a:defRPr/>
            </a:pPr>
            <a:r>
              <a:rPr lang="en-US" sz="1600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Will be useful for linear relationships and converting</a:t>
            </a:r>
          </a:p>
          <a:p>
            <a:pPr lvl="1">
              <a:defRPr/>
            </a:pPr>
            <a:endParaRPr lang="en-US" sz="1600" dirty="0">
              <a:solidFill>
                <a:srgbClr val="FFFFFF"/>
              </a:solidFill>
              <a:latin typeface="Avenir Book" charset="0"/>
              <a:ea typeface="ＭＳ Ｐゴシック" charset="0"/>
              <a:cs typeface="Avenir Book" charset="0"/>
            </a:endParaRPr>
          </a:p>
          <a:p>
            <a:pPr>
              <a:defRPr/>
            </a:pPr>
            <a:r>
              <a:rPr lang="en-US" sz="2000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Know your mean, median, and standard deviation</a:t>
            </a:r>
          </a:p>
          <a:p>
            <a:pPr lvl="1">
              <a:defRPr/>
            </a:pPr>
            <a:r>
              <a:rPr lang="en-US" sz="1600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E.g., how manipulating the data can or can’t change the mean; working with weighted averages; frequency histograms</a:t>
            </a:r>
          </a:p>
        </p:txBody>
      </p:sp>
    </p:spTree>
    <p:extLst>
      <p:ext uri="{BB962C8B-B14F-4D97-AF65-F5344CB8AC3E}">
        <p14:creationId xmlns:p14="http://schemas.microsoft.com/office/powerpoint/2010/main" val="20452968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  <a:latin typeface="Avenir Book"/>
                <a:cs typeface="Avenir Book"/>
              </a:rPr>
              <a:t>SAT – Evidence-Based Writing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9267"/>
            <a:ext cx="8229600" cy="4525963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Formulate arguments based on a provided document</a:t>
            </a:r>
          </a:p>
          <a:p>
            <a:pPr marL="0" indent="0">
              <a:buNone/>
            </a:pPr>
            <a:endParaRPr lang="en-US" sz="2400" dirty="0">
              <a:solidFill>
                <a:srgbClr val="FFFFFF"/>
              </a:solidFill>
              <a:latin typeface="Avenir Book" charset="0"/>
              <a:ea typeface="ＭＳ Ｐゴシック" charset="0"/>
              <a:cs typeface="Avenir Book" charset="0"/>
            </a:endParaRPr>
          </a:p>
          <a:p>
            <a:r>
              <a:rPr lang="en-US" sz="2400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No more “making things up”</a:t>
            </a:r>
          </a:p>
          <a:p>
            <a:pPr marL="0" indent="0">
              <a:buNone/>
            </a:pPr>
            <a:endParaRPr lang="en-US" altLang="ja-JP" sz="2000" dirty="0">
              <a:solidFill>
                <a:srgbClr val="FFFFFF"/>
              </a:solidFill>
              <a:latin typeface="Avenir Book" charset="0"/>
              <a:ea typeface="ＭＳ Ｐゴシック" charset="0"/>
              <a:cs typeface="Avenir Book" charset="0"/>
            </a:endParaRPr>
          </a:p>
          <a:p>
            <a:r>
              <a:rPr lang="en-US" sz="2400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Essay Structure &amp; Scoring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50 min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3 sub-scores graded on 0-8 scale</a:t>
            </a:r>
          </a:p>
          <a:p>
            <a:pPr lvl="1"/>
            <a:endParaRPr lang="en-US" sz="2000" dirty="0">
              <a:solidFill>
                <a:srgbClr val="FFFFFF"/>
              </a:solidFill>
              <a:latin typeface="Avenir Book" charset="0"/>
              <a:ea typeface="ＭＳ Ｐゴシック" charset="0"/>
              <a:cs typeface="Avenir Book" charset="0"/>
            </a:endParaRPr>
          </a:p>
          <a:p>
            <a:r>
              <a:rPr lang="en-US" sz="2400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Suggestion: consider elements of persuasion prior to test</a:t>
            </a:r>
          </a:p>
          <a:p>
            <a:pPr lvl="1"/>
            <a:r>
              <a:rPr lang="en-US" sz="2000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Language choice, rhetorical style, irony, sarcasm, appeal to emotion, logic, etc.</a:t>
            </a:r>
          </a:p>
        </p:txBody>
      </p:sp>
    </p:spTree>
    <p:extLst>
      <p:ext uri="{BB962C8B-B14F-4D97-AF65-F5344CB8AC3E}">
        <p14:creationId xmlns:p14="http://schemas.microsoft.com/office/powerpoint/2010/main" val="28835404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rgbClr val="FFFFFF"/>
                </a:solidFill>
                <a:latin typeface="Avenir Book"/>
                <a:cs typeface="Avenir Book"/>
              </a:rPr>
              <a:t>Part III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400" dirty="0">
                <a:solidFill>
                  <a:srgbClr val="FFFFFF"/>
                </a:solidFill>
                <a:latin typeface="Avenir Book"/>
                <a:cs typeface="Avenir Book"/>
              </a:rPr>
              <a:t>The ACT</a:t>
            </a:r>
          </a:p>
        </p:txBody>
      </p:sp>
    </p:spTree>
    <p:extLst>
      <p:ext uri="{BB962C8B-B14F-4D97-AF65-F5344CB8AC3E}">
        <p14:creationId xmlns:p14="http://schemas.microsoft.com/office/powerpoint/2010/main" val="789948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4"/>
          <p:cNvSpPr>
            <a:spLocks noGrp="1"/>
          </p:cNvSpPr>
          <p:nvPr>
            <p:ph type="ctrTitle"/>
          </p:nvPr>
        </p:nvSpPr>
        <p:spPr>
          <a:xfrm>
            <a:off x="685800" y="2586798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6700" dirty="0">
                <a:solidFill>
                  <a:schemeClr val="bg1"/>
                </a:solidFill>
                <a:latin typeface="Avenir Book" charset="0"/>
                <a:ea typeface="ＭＳ Ｐゴシック" charset="0"/>
                <a:cs typeface="Avenir Book" charset="0"/>
              </a:rPr>
              <a:t>Part I</a:t>
            </a:r>
            <a:br>
              <a:rPr lang="en-US" sz="6700" dirty="0">
                <a:solidFill>
                  <a:schemeClr val="bg1"/>
                </a:solidFill>
                <a:latin typeface="Avenir Book" charset="0"/>
                <a:ea typeface="ＭＳ Ｐゴシック" charset="0"/>
                <a:cs typeface="Avenir Book" charset="0"/>
              </a:rPr>
            </a:br>
            <a:br>
              <a:rPr lang="en-US" sz="6700" dirty="0">
                <a:solidFill>
                  <a:schemeClr val="bg1"/>
                </a:solidFill>
                <a:latin typeface="Avenir Book" charset="0"/>
                <a:ea typeface="ＭＳ Ｐゴシック" charset="0"/>
                <a:cs typeface="Avenir Book" charset="0"/>
              </a:rPr>
            </a:br>
            <a:r>
              <a:rPr lang="en-US" sz="4900" dirty="0">
                <a:solidFill>
                  <a:schemeClr val="bg1"/>
                </a:solidFill>
                <a:latin typeface="Avenir Book" charset="0"/>
                <a:ea typeface="ＭＳ Ｐゴシック" charset="0"/>
                <a:cs typeface="Avenir Book" charset="0"/>
              </a:rPr>
              <a:t>Understanding Your PSAT Report</a:t>
            </a:r>
          </a:p>
        </p:txBody>
      </p:sp>
    </p:spTree>
    <p:extLst>
      <p:ext uri="{BB962C8B-B14F-4D97-AF65-F5344CB8AC3E}">
        <p14:creationId xmlns:p14="http://schemas.microsoft.com/office/powerpoint/2010/main" val="10607383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457200" y="37562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ACT Overview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457200" y="1180562"/>
            <a:ext cx="8229600" cy="4525962"/>
          </a:xfrm>
        </p:spPr>
        <p:txBody>
          <a:bodyPr/>
          <a:lstStyle/>
          <a:p>
            <a:pPr marL="0" indent="0" algn="ctr">
              <a:buFont typeface="Arial" charset="0"/>
              <a:buNone/>
            </a:pPr>
            <a:r>
              <a:rPr lang="en-US" sz="2800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English 		Math				 Reading		Science</a:t>
            </a:r>
            <a:endParaRPr lang="en-US" sz="2400" dirty="0">
              <a:solidFill>
                <a:srgbClr val="FFFFFF"/>
              </a:solidFill>
              <a:latin typeface="Avenir Book" charset="0"/>
              <a:ea typeface="ＭＳ Ｐゴシック" charset="0"/>
              <a:cs typeface="Avenir Book" charset="0"/>
            </a:endParaRPr>
          </a:p>
          <a:p>
            <a:pPr marL="0" indent="0">
              <a:buFont typeface="Arial" charset="0"/>
              <a:buNone/>
            </a:pPr>
            <a:endParaRPr lang="en-US" sz="2800" dirty="0">
              <a:solidFill>
                <a:srgbClr val="FFFFFF"/>
              </a:solidFill>
              <a:latin typeface="Avenir Book" charset="0"/>
              <a:ea typeface="ＭＳ Ｐゴシック" charset="0"/>
              <a:cs typeface="Avenir Book" charset="0"/>
            </a:endParaRPr>
          </a:p>
        </p:txBody>
      </p:sp>
      <p:sp>
        <p:nvSpPr>
          <p:cNvPr id="16387" name="TextBox 3"/>
          <p:cNvSpPr txBox="1">
            <a:spLocks noChangeArrowheads="1"/>
          </p:cNvSpPr>
          <p:nvPr/>
        </p:nvSpPr>
        <p:spPr bwMode="auto">
          <a:xfrm>
            <a:off x="393700" y="1979074"/>
            <a:ext cx="1663700" cy="6477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solidFill>
                  <a:srgbClr val="FFFFFF"/>
                </a:solidFill>
                <a:latin typeface="Avenir Book" charset="0"/>
                <a:cs typeface="Avenir Book" charset="0"/>
              </a:rPr>
              <a:t>75 questions</a:t>
            </a:r>
          </a:p>
          <a:p>
            <a:pPr algn="ctr" eaLnBrk="1" hangingPunct="1"/>
            <a:r>
              <a:rPr lang="en-US" sz="1800">
                <a:solidFill>
                  <a:srgbClr val="FFFFFF"/>
                </a:solidFill>
                <a:latin typeface="Avenir Book" charset="0"/>
                <a:cs typeface="Avenir Book" charset="0"/>
              </a:rPr>
              <a:t>45 minutes</a:t>
            </a:r>
          </a:p>
        </p:txBody>
      </p:sp>
      <p:sp>
        <p:nvSpPr>
          <p:cNvPr id="16388" name="TextBox 13"/>
          <p:cNvSpPr txBox="1">
            <a:spLocks noChangeArrowheads="1"/>
          </p:cNvSpPr>
          <p:nvPr/>
        </p:nvSpPr>
        <p:spPr bwMode="auto">
          <a:xfrm>
            <a:off x="2598738" y="1972724"/>
            <a:ext cx="1663700" cy="6461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solidFill>
                  <a:srgbClr val="FFFFFF"/>
                </a:solidFill>
                <a:latin typeface="Avenir Book" charset="0"/>
                <a:cs typeface="Avenir Book" charset="0"/>
              </a:rPr>
              <a:t>60 questions</a:t>
            </a:r>
          </a:p>
          <a:p>
            <a:pPr algn="ctr" eaLnBrk="1" hangingPunct="1"/>
            <a:r>
              <a:rPr lang="en-US" sz="1800">
                <a:solidFill>
                  <a:srgbClr val="FFFFFF"/>
                </a:solidFill>
                <a:latin typeface="Avenir Book" charset="0"/>
                <a:cs typeface="Avenir Book" charset="0"/>
              </a:rPr>
              <a:t>60 minutes</a:t>
            </a:r>
          </a:p>
        </p:txBody>
      </p:sp>
      <p:sp>
        <p:nvSpPr>
          <p:cNvPr id="16389" name="TextBox 14"/>
          <p:cNvSpPr txBox="1">
            <a:spLocks noChangeArrowheads="1"/>
          </p:cNvSpPr>
          <p:nvPr/>
        </p:nvSpPr>
        <p:spPr bwMode="auto">
          <a:xfrm>
            <a:off x="4805363" y="1972724"/>
            <a:ext cx="1663700" cy="6461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solidFill>
                  <a:srgbClr val="FF0000"/>
                </a:solidFill>
                <a:latin typeface="Avenir Book" charset="0"/>
                <a:cs typeface="Avenir Book" charset="0"/>
              </a:rPr>
              <a:t>40 questions</a:t>
            </a:r>
          </a:p>
          <a:p>
            <a:pPr algn="ctr" eaLnBrk="1" hangingPunct="1"/>
            <a:r>
              <a:rPr lang="en-US" sz="1800">
                <a:solidFill>
                  <a:srgbClr val="FF0000"/>
                </a:solidFill>
                <a:latin typeface="Avenir Book" charset="0"/>
                <a:cs typeface="Avenir Book" charset="0"/>
              </a:rPr>
              <a:t>35 minutes</a:t>
            </a:r>
          </a:p>
        </p:txBody>
      </p:sp>
      <p:sp>
        <p:nvSpPr>
          <p:cNvPr id="16390" name="TextBox 15"/>
          <p:cNvSpPr txBox="1">
            <a:spLocks noChangeArrowheads="1"/>
          </p:cNvSpPr>
          <p:nvPr/>
        </p:nvSpPr>
        <p:spPr bwMode="auto">
          <a:xfrm>
            <a:off x="7010400" y="1972724"/>
            <a:ext cx="1663700" cy="6461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>
                <a:solidFill>
                  <a:srgbClr val="FF0000"/>
                </a:solidFill>
                <a:latin typeface="Avenir Book" charset="0"/>
                <a:cs typeface="Avenir Book" charset="0"/>
              </a:rPr>
              <a:t>40 questions</a:t>
            </a:r>
          </a:p>
          <a:p>
            <a:pPr algn="ctr" eaLnBrk="1" hangingPunct="1"/>
            <a:r>
              <a:rPr lang="en-US" sz="1800">
                <a:solidFill>
                  <a:srgbClr val="FF0000"/>
                </a:solidFill>
                <a:latin typeface="Avenir Book" charset="0"/>
                <a:cs typeface="Avenir Book" charset="0"/>
              </a:rPr>
              <a:t>35 minutes</a:t>
            </a:r>
          </a:p>
        </p:txBody>
      </p:sp>
      <p:sp>
        <p:nvSpPr>
          <p:cNvPr id="16391" name="Content Placeholder 2"/>
          <p:cNvSpPr txBox="1">
            <a:spLocks/>
          </p:cNvSpPr>
          <p:nvPr/>
        </p:nvSpPr>
        <p:spPr bwMode="auto">
          <a:xfrm>
            <a:off x="609600" y="2887124"/>
            <a:ext cx="8229600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1600" dirty="0">
                <a:solidFill>
                  <a:srgbClr val="FFFFFF"/>
                </a:solidFill>
                <a:latin typeface="Avenir Book" charset="0"/>
                <a:cs typeface="Avenir Book" charset="0"/>
              </a:rPr>
              <a:t>Questions more straightforward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en-US" sz="1600" dirty="0">
              <a:solidFill>
                <a:srgbClr val="FFFFFF"/>
              </a:solidFill>
              <a:latin typeface="Avenir Book" charset="0"/>
              <a:cs typeface="Avenir Book" charset="0"/>
            </a:endParaRP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1600" dirty="0">
                <a:solidFill>
                  <a:srgbClr val="FFFFFF"/>
                </a:solidFill>
                <a:latin typeface="Avenir Book" charset="0"/>
                <a:cs typeface="Avenir Book" charset="0"/>
              </a:rPr>
              <a:t>English is the same as SAT Writing &amp; Language section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en-US" sz="1600" dirty="0">
              <a:solidFill>
                <a:srgbClr val="FFFFFF"/>
              </a:solidFill>
              <a:latin typeface="Avenir Book" charset="0"/>
              <a:cs typeface="Avenir Book" charset="0"/>
            </a:endParaRP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1600" dirty="0">
                <a:solidFill>
                  <a:srgbClr val="FF0000"/>
                </a:solidFill>
                <a:latin typeface="Avenir Book" charset="0"/>
                <a:cs typeface="Avenir Book" charset="0"/>
              </a:rPr>
              <a:t>Pace is a huge factor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en-US" sz="1600" dirty="0">
              <a:solidFill>
                <a:srgbClr val="FFFFFF"/>
              </a:solidFill>
              <a:latin typeface="Avenir Book" charset="0"/>
              <a:cs typeface="Avenir Book" charset="0"/>
            </a:endParaRP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1600" dirty="0">
                <a:solidFill>
                  <a:srgbClr val="FFFFFF"/>
                </a:solidFill>
                <a:latin typeface="Avenir Book" charset="0"/>
                <a:cs typeface="Avenir Book" charset="0"/>
              </a:rPr>
              <a:t>Science isn’t really “science” – it’s glorified reading comprehension with charts and graphs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en-US" sz="1600" dirty="0">
              <a:solidFill>
                <a:srgbClr val="FFFFFF"/>
              </a:solidFill>
              <a:latin typeface="Avenir Book" charset="0"/>
              <a:cs typeface="Avenir Book" charset="0"/>
            </a:endParaRP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1600" dirty="0">
                <a:solidFill>
                  <a:srgbClr val="FFFFFF"/>
                </a:solidFill>
                <a:latin typeface="Avenir Book" charset="0"/>
                <a:cs typeface="Avenir Book" charset="0"/>
              </a:rPr>
              <a:t>All section scores out of 36; averaged for composite out of 36</a:t>
            </a:r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en-US" sz="1600" dirty="0">
              <a:solidFill>
                <a:srgbClr val="FFFFFF"/>
              </a:solidFill>
              <a:latin typeface="Avenir Book" charset="0"/>
              <a:cs typeface="Avenir Book" charset="0"/>
            </a:endParaRPr>
          </a:p>
          <a:p>
            <a:pPr>
              <a:spcBef>
                <a:spcPct val="20000"/>
              </a:spcBef>
              <a:buFont typeface="Arial" charset="0"/>
              <a:buChar char="•"/>
            </a:pPr>
            <a:r>
              <a:rPr lang="en-US" sz="1600" dirty="0">
                <a:solidFill>
                  <a:srgbClr val="FFFFFF"/>
                </a:solidFill>
                <a:latin typeface="Avenir Book" charset="0"/>
                <a:cs typeface="Avenir Book" charset="0"/>
              </a:rPr>
              <a:t>Optional Essay at end of test – 40 min, response integrating perspectives; graded out of 36, but </a:t>
            </a:r>
            <a:r>
              <a:rPr lang="en-US" sz="1600" u="sng" dirty="0">
                <a:solidFill>
                  <a:srgbClr val="FFFFFF"/>
                </a:solidFill>
                <a:latin typeface="Avenir Book" charset="0"/>
                <a:cs typeface="Avenir Book" charset="0"/>
              </a:rPr>
              <a:t>does not</a:t>
            </a:r>
            <a:r>
              <a:rPr lang="en-US" sz="1600" dirty="0">
                <a:solidFill>
                  <a:srgbClr val="FFFFFF"/>
                </a:solidFill>
                <a:latin typeface="Avenir Book" charset="0"/>
                <a:cs typeface="Avenir Book" charset="0"/>
              </a:rPr>
              <a:t> affect the composite score</a:t>
            </a:r>
          </a:p>
        </p:txBody>
      </p:sp>
    </p:spTree>
    <p:extLst>
      <p:ext uri="{BB962C8B-B14F-4D97-AF65-F5344CB8AC3E}">
        <p14:creationId xmlns:p14="http://schemas.microsoft.com/office/powerpoint/2010/main" val="543338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solidFill>
                  <a:schemeClr val="bg1"/>
                </a:solidFill>
                <a:latin typeface="Avenir Book" charset="0"/>
                <a:ea typeface="ＭＳ Ｐゴシック" charset="0"/>
                <a:cs typeface="Avenir Book" charset="0"/>
              </a:rPr>
              <a:t>Math – </a:t>
            </a:r>
            <a:r>
              <a:rPr lang="en-US" i="1" dirty="0">
                <a:solidFill>
                  <a:schemeClr val="bg1"/>
                </a:solidFill>
                <a:latin typeface="Avenir Book" charset="0"/>
                <a:ea typeface="ＭＳ Ｐゴシック" charset="0"/>
                <a:cs typeface="Avenir Book" charset="0"/>
              </a:rPr>
              <a:t>Some</a:t>
            </a:r>
            <a:r>
              <a:rPr lang="en-US" dirty="0">
                <a:solidFill>
                  <a:schemeClr val="bg1"/>
                </a:solidFill>
                <a:latin typeface="Avenir Book" charset="0"/>
                <a:ea typeface="ＭＳ Ｐゴシック" charset="0"/>
                <a:cs typeface="Avenir Book" charset="0"/>
              </a:rPr>
              <a:t> More Stats</a:t>
            </a:r>
            <a:r>
              <a:rPr lang="en-US" i="1" dirty="0">
                <a:solidFill>
                  <a:schemeClr val="bg1"/>
                </a:solidFill>
                <a:latin typeface="Avenir Book" charset="0"/>
                <a:ea typeface="ＭＳ Ｐゴシック" charset="0"/>
                <a:cs typeface="Avenir Book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Avenir Book" charset="0"/>
                <a:ea typeface="ＭＳ Ｐゴシック" charset="0"/>
                <a:cs typeface="Avenir Book" charset="0"/>
              </a:rPr>
              <a:t>and Probability</a:t>
            </a:r>
            <a:endParaRPr lang="en-US" i="1" dirty="0">
              <a:solidFill>
                <a:schemeClr val="bg1"/>
              </a:solidFill>
              <a:latin typeface="Avenir Book" charset="0"/>
              <a:ea typeface="ＭＳ Ｐゴシック" charset="0"/>
              <a:cs typeface="Avenir Book" charset="0"/>
            </a:endParaRPr>
          </a:p>
        </p:txBody>
      </p:sp>
      <p:sp>
        <p:nvSpPr>
          <p:cNvPr id="1843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001963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Avenir Book" charset="0"/>
                <a:ea typeface="ＭＳ Ｐゴシック" charset="0"/>
                <a:cs typeface="Avenir Book" charset="0"/>
              </a:rPr>
              <a:t>There has been a </a:t>
            </a:r>
            <a:r>
              <a:rPr lang="en-US" sz="1800" i="1" dirty="0">
                <a:solidFill>
                  <a:schemeClr val="bg1"/>
                </a:solidFill>
                <a:latin typeface="Avenir Book" charset="0"/>
                <a:ea typeface="ＭＳ Ｐゴシック" charset="0"/>
                <a:cs typeface="Avenir Book" charset="0"/>
              </a:rPr>
              <a:t>slight </a:t>
            </a:r>
            <a:r>
              <a:rPr lang="en-US" sz="1800" dirty="0">
                <a:solidFill>
                  <a:schemeClr val="bg1"/>
                </a:solidFill>
                <a:latin typeface="Avenir Book" charset="0"/>
                <a:ea typeface="ＭＳ Ｐゴシック" charset="0"/>
                <a:cs typeface="Avenir Book" charset="0"/>
              </a:rPr>
              <a:t>increase in the proportion of basic statistics and probability questions</a:t>
            </a:r>
          </a:p>
          <a:p>
            <a:pPr lvl="1"/>
            <a:r>
              <a:rPr lang="en-US" sz="1400" dirty="0">
                <a:solidFill>
                  <a:schemeClr val="bg1"/>
                </a:solidFill>
                <a:latin typeface="Avenir Book" charset="0"/>
                <a:ea typeface="ＭＳ Ｐゴシック" charset="0"/>
                <a:cs typeface="Avenir Book" charset="0"/>
              </a:rPr>
              <a:t>Mean, median, mode, range, basic probability of events</a:t>
            </a:r>
          </a:p>
          <a:p>
            <a:endParaRPr lang="en-US" sz="1800" dirty="0">
              <a:solidFill>
                <a:schemeClr val="bg1"/>
              </a:solidFill>
              <a:latin typeface="Avenir Book" charset="0"/>
              <a:ea typeface="ＭＳ Ｐゴシック" charset="0"/>
              <a:cs typeface="Avenir Book" charset="0"/>
            </a:endParaRPr>
          </a:p>
          <a:p>
            <a:r>
              <a:rPr lang="en-US" sz="1800" dirty="0">
                <a:solidFill>
                  <a:schemeClr val="bg1"/>
                </a:solidFill>
                <a:latin typeface="Avenir Book" charset="0"/>
                <a:ea typeface="ＭＳ Ｐゴシック" charset="0"/>
                <a:cs typeface="Avenir Book" charset="0"/>
              </a:rPr>
              <a:t>Greater emphasis on “STEM”-related problems more likely to be encountered in college</a:t>
            </a:r>
          </a:p>
          <a:p>
            <a:endParaRPr lang="en-US" sz="1800" dirty="0">
              <a:solidFill>
                <a:schemeClr val="bg1"/>
              </a:solidFill>
              <a:latin typeface="Avenir Book" charset="0"/>
              <a:ea typeface="ＭＳ Ｐゴシック" charset="0"/>
              <a:cs typeface="Avenir Book" charset="0"/>
            </a:endParaRPr>
          </a:p>
          <a:p>
            <a:r>
              <a:rPr lang="en-US" sz="1800" dirty="0">
                <a:solidFill>
                  <a:schemeClr val="bg1"/>
                </a:solidFill>
                <a:latin typeface="Avenir Book" charset="0"/>
                <a:ea typeface="ＭＳ Ｐゴシック" charset="0"/>
                <a:cs typeface="Avenir Book" charset="0"/>
              </a:rPr>
              <a:t>Still a majority emphasis on algebra I and II and geometry</a:t>
            </a:r>
          </a:p>
          <a:p>
            <a:endParaRPr lang="en-US" sz="1800" dirty="0">
              <a:solidFill>
                <a:schemeClr val="bg1"/>
              </a:solidFill>
              <a:latin typeface="Avenir Book" charset="0"/>
              <a:ea typeface="ＭＳ Ｐゴシック" charset="0"/>
              <a:cs typeface="Avenir Book" charset="0"/>
            </a:endParaRPr>
          </a:p>
          <a:p>
            <a:r>
              <a:rPr lang="en-US" sz="1800" dirty="0">
                <a:solidFill>
                  <a:schemeClr val="bg1"/>
                </a:solidFill>
                <a:latin typeface="Avenir Book" charset="0"/>
                <a:ea typeface="ＭＳ Ｐゴシック" charset="0"/>
                <a:cs typeface="Avenir Book" charset="0"/>
              </a:rPr>
              <a:t>Questions more straightforward than SAT math questions</a:t>
            </a:r>
          </a:p>
        </p:txBody>
      </p:sp>
      <p:pic>
        <p:nvPicPr>
          <p:cNvPr id="18435" name="Picture 3" descr="Screen Shot 2016-02-13 at 1.51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113" y="1839913"/>
            <a:ext cx="3076575" cy="147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4" descr="Screen Shot 2016-02-13 at 1.51.4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113" y="3819525"/>
            <a:ext cx="307657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79413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Reading – Paired Passages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sz="1800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Reading test features 4 passages with 10 questions each, to be completed in 35 min</a:t>
            </a:r>
          </a:p>
          <a:p>
            <a:pPr>
              <a:defRPr/>
            </a:pPr>
            <a:endParaRPr lang="en-US" sz="1800" dirty="0">
              <a:solidFill>
                <a:srgbClr val="FFFFFF"/>
              </a:solidFill>
              <a:latin typeface="Avenir Book" charset="0"/>
              <a:ea typeface="ＭＳ Ｐゴシック" charset="0"/>
              <a:cs typeface="Avenir Book" charset="0"/>
            </a:endParaRPr>
          </a:p>
          <a:p>
            <a:pPr>
              <a:defRPr/>
            </a:pPr>
            <a:r>
              <a:rPr lang="en-US" sz="1800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One of the four passages now is “paired”</a:t>
            </a:r>
            <a:endParaRPr lang="en-US" altLang="ja-JP" sz="1800" dirty="0">
              <a:solidFill>
                <a:srgbClr val="FFFFFF"/>
              </a:solidFill>
              <a:latin typeface="Avenir Book" charset="0"/>
              <a:ea typeface="ＭＳ Ｐゴシック" charset="0"/>
              <a:cs typeface="Avenir Book" charset="0"/>
            </a:endParaRPr>
          </a:p>
          <a:p>
            <a:pPr>
              <a:buFont typeface="Arial" charset="0"/>
              <a:buNone/>
              <a:defRPr/>
            </a:pPr>
            <a:endParaRPr lang="en-US" altLang="ja-JP" sz="1800" dirty="0">
              <a:solidFill>
                <a:srgbClr val="FFFFFF"/>
              </a:solidFill>
              <a:latin typeface="Avenir Book" charset="0"/>
              <a:ea typeface="ＭＳ Ｐゴシック" charset="0"/>
              <a:cs typeface="Avenir Book" charset="0"/>
            </a:endParaRPr>
          </a:p>
          <a:p>
            <a:pPr>
              <a:defRPr/>
            </a:pPr>
            <a:r>
              <a:rPr lang="en-US" sz="1800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Questions apply to one or the other passage, or both</a:t>
            </a:r>
          </a:p>
          <a:p>
            <a:pPr>
              <a:defRPr/>
            </a:pPr>
            <a:endParaRPr lang="en-US" sz="1800" dirty="0">
              <a:solidFill>
                <a:srgbClr val="FFFFFF"/>
              </a:solidFill>
              <a:latin typeface="Avenir Book" charset="0"/>
              <a:ea typeface="ＭＳ Ｐゴシック" charset="0"/>
              <a:cs typeface="Avenir Book" charset="0"/>
            </a:endParaRPr>
          </a:p>
          <a:p>
            <a:pPr>
              <a:defRPr/>
            </a:pPr>
            <a:r>
              <a:rPr lang="en-US" sz="1800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Hasn’t significantly increased difficulty – aligns with SAT Reading</a:t>
            </a:r>
          </a:p>
          <a:p>
            <a:pPr>
              <a:defRPr/>
            </a:pPr>
            <a:endParaRPr lang="en-US" sz="1800" dirty="0">
              <a:solidFill>
                <a:srgbClr val="FFFFFF"/>
              </a:solidFill>
              <a:latin typeface="Avenir Book" charset="0"/>
              <a:ea typeface="ＭＳ Ｐゴシック" charset="0"/>
              <a:cs typeface="Avenir Book" charset="0"/>
            </a:endParaRPr>
          </a:p>
          <a:p>
            <a:pPr>
              <a:defRPr/>
            </a:pPr>
            <a:r>
              <a:rPr lang="en-US" sz="1800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Questions concern main idea, vocab in context, inference, details</a:t>
            </a:r>
          </a:p>
        </p:txBody>
      </p:sp>
      <p:pic>
        <p:nvPicPr>
          <p:cNvPr id="19459" name="Content Placeholder 5" descr="Screen Shot 2016-02-13 at 1.32.38 PM.pn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" r="15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191016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Science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1800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Six passages to be completed in 35 minutes.</a:t>
            </a:r>
          </a:p>
          <a:p>
            <a:endParaRPr lang="en-US" sz="1800" dirty="0">
              <a:solidFill>
                <a:srgbClr val="FFFFFF"/>
              </a:solidFill>
              <a:latin typeface="Avenir Book" charset="0"/>
              <a:ea typeface="ＭＳ Ｐゴシック" charset="0"/>
              <a:cs typeface="Avenir Book" charset="0"/>
            </a:endParaRPr>
          </a:p>
          <a:p>
            <a:r>
              <a:rPr lang="en-US" sz="1800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Passages contain between 5 and 7 questions.</a:t>
            </a:r>
          </a:p>
          <a:p>
            <a:pPr>
              <a:buFont typeface="Arial" charset="0"/>
              <a:buNone/>
            </a:pPr>
            <a:endParaRPr lang="en-US" altLang="ja-JP" sz="1800" dirty="0">
              <a:solidFill>
                <a:srgbClr val="FFFFFF"/>
              </a:solidFill>
              <a:latin typeface="Avenir Book" charset="0"/>
              <a:ea typeface="ＭＳ Ｐゴシック" charset="0"/>
              <a:cs typeface="Avenir Book" charset="0"/>
            </a:endParaRPr>
          </a:p>
          <a:p>
            <a:r>
              <a:rPr lang="en-US" sz="1800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Primarily reading comprehension of charts, graphs, and text.</a:t>
            </a:r>
          </a:p>
          <a:p>
            <a:endParaRPr lang="en-US" sz="1800" dirty="0">
              <a:solidFill>
                <a:srgbClr val="FFFFFF"/>
              </a:solidFill>
              <a:latin typeface="Avenir Book" charset="0"/>
              <a:ea typeface="ＭＳ Ｐゴシック" charset="0"/>
              <a:cs typeface="Avenir Book" charset="0"/>
            </a:endParaRPr>
          </a:p>
          <a:p>
            <a:r>
              <a:rPr lang="en-US" sz="1800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The science can be anything (i.e. Biology, Chemistry, Environmental Science, etc.) but a student does not need to have taken the class.</a:t>
            </a:r>
          </a:p>
          <a:p>
            <a:endParaRPr lang="en-US" sz="1800" dirty="0">
              <a:solidFill>
                <a:srgbClr val="FFFFFF"/>
              </a:solidFill>
              <a:latin typeface="Avenir Book" charset="0"/>
              <a:ea typeface="ＭＳ Ｐゴシック" charset="0"/>
              <a:cs typeface="Avenir Book" charset="0"/>
            </a:endParaRPr>
          </a:p>
          <a:p>
            <a:r>
              <a:rPr lang="en-US" sz="1800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Greater prevalence of “experimental procedure” questions, but overall, there is lots of graph and chart interpretation</a:t>
            </a:r>
          </a:p>
        </p:txBody>
      </p:sp>
      <p:pic>
        <p:nvPicPr>
          <p:cNvPr id="20483" name="Picture 3" descr="Screen Shot 2016-02-13 at 1.56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63" y="1795463"/>
            <a:ext cx="3033712" cy="163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 descr="Screen Shot 2016-02-13 at 1.56.1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63" y="3425825"/>
            <a:ext cx="303212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" descr="Screen Shot 2016-02-13 at 1.56.27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4175" y="4864100"/>
            <a:ext cx="3033713" cy="133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67607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ACT – Essay</a:t>
            </a:r>
          </a:p>
        </p:txBody>
      </p:sp>
      <p:sp>
        <p:nvSpPr>
          <p:cNvPr id="21506" name="Content Placeholder 2"/>
          <p:cNvSpPr>
            <a:spLocks noGrp="1"/>
          </p:cNvSpPr>
          <p:nvPr>
            <p:ph idx="1"/>
          </p:nvPr>
        </p:nvSpPr>
        <p:spPr>
          <a:xfrm>
            <a:off x="177800" y="1720850"/>
            <a:ext cx="3086100" cy="3762375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The “</a:t>
            </a:r>
            <a:r>
              <a:rPr lang="en-US" altLang="ja-JP" sz="2000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New” ACT Essay is </a:t>
            </a:r>
            <a:r>
              <a:rPr lang="en-US" altLang="ja-JP" sz="2000" i="1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not that much different</a:t>
            </a:r>
            <a:r>
              <a:rPr lang="en-US" altLang="ja-JP" sz="2000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 from the old one – 40 minutes now</a:t>
            </a:r>
          </a:p>
          <a:p>
            <a:pPr>
              <a:buFont typeface="Arial" charset="0"/>
              <a:buNone/>
            </a:pPr>
            <a:endParaRPr lang="en-US" sz="2000" dirty="0">
              <a:solidFill>
                <a:srgbClr val="FFFFFF"/>
              </a:solidFill>
              <a:latin typeface="Avenir Book" charset="0"/>
              <a:ea typeface="ＭＳ Ｐゴシック" charset="0"/>
              <a:cs typeface="Avenir Book" charset="0"/>
            </a:endParaRPr>
          </a:p>
          <a:p>
            <a:r>
              <a:rPr lang="en-US" sz="2000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Pick a side (just like the old one), but address each of the positions as it aligns with/conflicts with your position</a:t>
            </a:r>
          </a:p>
          <a:p>
            <a:endParaRPr lang="en-US" sz="2000" dirty="0">
              <a:solidFill>
                <a:srgbClr val="FFFFFF"/>
              </a:solidFill>
              <a:latin typeface="Avenir Book" charset="0"/>
              <a:ea typeface="ＭＳ Ｐゴシック" charset="0"/>
              <a:cs typeface="Avenir Book" charset="0"/>
            </a:endParaRPr>
          </a:p>
          <a:p>
            <a:r>
              <a:rPr lang="en-US" sz="2000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Now on 1–36 scale</a:t>
            </a:r>
          </a:p>
        </p:txBody>
      </p:sp>
      <p:pic>
        <p:nvPicPr>
          <p:cNvPr id="21507" name="Picture 3" descr="Screen Shot 2016-02-08 at 3.24.2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4073525"/>
            <a:ext cx="4927600" cy="205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Screen Shot 2016-02-08 at 3.24.1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1720850"/>
            <a:ext cx="5473700" cy="232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88944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solidFill>
                  <a:srgbClr val="FFFFFF"/>
                </a:solidFill>
                <a:latin typeface="Avenir Book"/>
                <a:cs typeface="Avenir Book"/>
              </a:rPr>
              <a:t>Part IV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4400" dirty="0">
                <a:solidFill>
                  <a:srgbClr val="FFFFFF"/>
                </a:solidFill>
                <a:latin typeface="Avenir Book"/>
                <a:cs typeface="Avenir Book"/>
              </a:rPr>
              <a:t>A Logical Prep Timeline</a:t>
            </a:r>
          </a:p>
          <a:p>
            <a:r>
              <a:rPr lang="en-US" sz="4400" dirty="0">
                <a:solidFill>
                  <a:srgbClr val="FFFFFF"/>
                </a:solidFill>
                <a:latin typeface="Avenir Book"/>
                <a:cs typeface="Avenir Book"/>
              </a:rPr>
              <a:t>and</a:t>
            </a:r>
          </a:p>
          <a:p>
            <a:r>
              <a:rPr lang="en-US" sz="4400" dirty="0">
                <a:solidFill>
                  <a:srgbClr val="FFFFFF"/>
                </a:solidFill>
                <a:latin typeface="Avenir Book"/>
                <a:cs typeface="Avenir Book"/>
              </a:rPr>
              <a:t>How to Prepare</a:t>
            </a:r>
          </a:p>
        </p:txBody>
      </p:sp>
    </p:spTree>
    <p:extLst>
      <p:ext uri="{BB962C8B-B14F-4D97-AF65-F5344CB8AC3E}">
        <p14:creationId xmlns:p14="http://schemas.microsoft.com/office/powerpoint/2010/main" val="278175749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A Smart Timeline for Prep</a:t>
            </a:r>
          </a:p>
        </p:txBody>
      </p:sp>
      <p:sp>
        <p:nvSpPr>
          <p:cNvPr id="29698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SAT</a:t>
            </a:r>
          </a:p>
        </p:txBody>
      </p:sp>
      <p:sp>
        <p:nvSpPr>
          <p:cNvPr id="21507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en-US" sz="2000" dirty="0">
                <a:solidFill>
                  <a:srgbClr val="FFFFFF"/>
                </a:solidFill>
                <a:latin typeface="Avenir Book"/>
                <a:ea typeface="ＭＳ Ｐゴシック" charset="0"/>
                <a:cs typeface="Avenir Book"/>
              </a:rPr>
              <a:t>Juniors: Start prepping now</a:t>
            </a:r>
          </a:p>
          <a:p>
            <a:pPr>
              <a:defRPr/>
            </a:pPr>
            <a:r>
              <a:rPr lang="en-US" sz="2000" dirty="0">
                <a:solidFill>
                  <a:srgbClr val="FFFFFF"/>
                </a:solidFill>
                <a:latin typeface="Avenir Book"/>
                <a:ea typeface="ＭＳ Ｐゴシック" charset="0"/>
                <a:cs typeface="Avenir Book"/>
              </a:rPr>
              <a:t>Shoot for March or May exam</a:t>
            </a:r>
          </a:p>
          <a:p>
            <a:pPr>
              <a:defRPr/>
            </a:pPr>
            <a:r>
              <a:rPr lang="en-US" sz="2000" dirty="0">
                <a:solidFill>
                  <a:srgbClr val="FFFFFF"/>
                </a:solidFill>
                <a:latin typeface="Avenir Book"/>
                <a:ea typeface="ＭＳ Ｐゴシック" charset="0"/>
                <a:cs typeface="Avenir Book"/>
              </a:rPr>
              <a:t>Sophomores: Start prepping this summer</a:t>
            </a:r>
          </a:p>
          <a:p>
            <a:pPr>
              <a:defRPr/>
            </a:pPr>
            <a:r>
              <a:rPr lang="en-US" sz="2000" dirty="0">
                <a:solidFill>
                  <a:srgbClr val="FFFFFF"/>
                </a:solidFill>
                <a:latin typeface="Avenir Book"/>
                <a:ea typeface="ＭＳ Ｐゴシック" charset="0"/>
                <a:cs typeface="Avenir Book"/>
              </a:rPr>
              <a:t>Shoot for August or October exam</a:t>
            </a:r>
          </a:p>
          <a:p>
            <a:pPr>
              <a:defRPr/>
            </a:pPr>
            <a:r>
              <a:rPr lang="en-US" sz="2000" dirty="0">
                <a:solidFill>
                  <a:srgbClr val="FFFFFF"/>
                </a:solidFill>
                <a:latin typeface="Avenir Book"/>
                <a:ea typeface="ＭＳ Ｐゴシック" charset="0"/>
                <a:cs typeface="Avenir Book"/>
              </a:rPr>
              <a:t>Seven exams throughout the year</a:t>
            </a:r>
          </a:p>
          <a:p>
            <a:pPr>
              <a:defRPr/>
            </a:pPr>
            <a:r>
              <a:rPr lang="en-US" sz="2000" dirty="0">
                <a:solidFill>
                  <a:srgbClr val="FFFFFF"/>
                </a:solidFill>
                <a:latin typeface="Avenir Book"/>
                <a:ea typeface="ＭＳ Ｐゴシック" charset="0"/>
                <a:cs typeface="Avenir Book"/>
              </a:rPr>
              <a:t>Question-Answer Service (QAS)</a:t>
            </a:r>
          </a:p>
          <a:p>
            <a:pPr lvl="1">
              <a:defRPr/>
            </a:pPr>
            <a:r>
              <a:rPr lang="en-US" sz="1600" dirty="0">
                <a:solidFill>
                  <a:srgbClr val="FFFFFF"/>
                </a:solidFill>
                <a:latin typeface="Avenir Book"/>
                <a:ea typeface="ＭＳ Ｐゴシック" charset="0"/>
                <a:cs typeface="Avenir Book"/>
              </a:rPr>
              <a:t>March</a:t>
            </a:r>
          </a:p>
          <a:p>
            <a:pPr lvl="1">
              <a:defRPr/>
            </a:pPr>
            <a:r>
              <a:rPr lang="en-US" sz="1600" dirty="0">
                <a:solidFill>
                  <a:srgbClr val="FFFFFF"/>
                </a:solidFill>
                <a:latin typeface="Avenir Book"/>
                <a:ea typeface="ＭＳ Ｐゴシック" charset="0"/>
                <a:cs typeface="Avenir Book"/>
              </a:rPr>
              <a:t>May</a:t>
            </a:r>
          </a:p>
          <a:p>
            <a:pPr lvl="1">
              <a:defRPr/>
            </a:pPr>
            <a:r>
              <a:rPr lang="en-US" sz="1600" dirty="0">
                <a:solidFill>
                  <a:srgbClr val="FFFFFF"/>
                </a:solidFill>
                <a:latin typeface="Avenir Book"/>
                <a:ea typeface="ＭＳ Ｐゴシック" charset="0"/>
                <a:cs typeface="Avenir Book"/>
              </a:rPr>
              <a:t>October</a:t>
            </a:r>
          </a:p>
        </p:txBody>
      </p:sp>
      <p:sp>
        <p:nvSpPr>
          <p:cNvPr id="29700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ACT</a:t>
            </a:r>
          </a:p>
        </p:txBody>
      </p:sp>
      <p:sp>
        <p:nvSpPr>
          <p:cNvPr id="29701" name="Content Placeholder 6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Juniors: Start prepping now</a:t>
            </a:r>
          </a:p>
          <a:p>
            <a:r>
              <a:rPr lang="en-US" sz="2000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Shoot for April or June exam</a:t>
            </a:r>
          </a:p>
          <a:p>
            <a:r>
              <a:rPr lang="en-US" sz="2000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Sophomores: Start prepping this summer</a:t>
            </a:r>
          </a:p>
          <a:p>
            <a:r>
              <a:rPr lang="en-US" sz="2000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Shoot for September exam</a:t>
            </a:r>
          </a:p>
          <a:p>
            <a:r>
              <a:rPr lang="en-US" sz="2000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Seven exams throughout the year (July not offered in NY)</a:t>
            </a:r>
          </a:p>
          <a:p>
            <a:r>
              <a:rPr lang="en-US" sz="2000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Test Information Release (TIR)</a:t>
            </a:r>
          </a:p>
          <a:p>
            <a:pPr lvl="1"/>
            <a:r>
              <a:rPr lang="en-US" sz="1600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December</a:t>
            </a:r>
          </a:p>
          <a:p>
            <a:pPr lvl="1"/>
            <a:r>
              <a:rPr lang="en-US" sz="1600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April</a:t>
            </a:r>
          </a:p>
          <a:p>
            <a:pPr lvl="1"/>
            <a:r>
              <a:rPr lang="en-US" sz="1600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June</a:t>
            </a:r>
          </a:p>
        </p:txBody>
      </p:sp>
    </p:spTree>
    <p:extLst>
      <p:ext uri="{BB962C8B-B14F-4D97-AF65-F5344CB8AC3E}">
        <p14:creationId xmlns:p14="http://schemas.microsoft.com/office/powerpoint/2010/main" val="39652664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Prep Suggestions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2400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Practice early and often by taking timed sections</a:t>
            </a:r>
            <a:endParaRPr lang="en-US" sz="2000" dirty="0">
              <a:solidFill>
                <a:srgbClr val="FFFFFF"/>
              </a:solidFill>
              <a:latin typeface="Avenir Book" charset="0"/>
              <a:ea typeface="ＭＳ Ｐゴシック" charset="0"/>
              <a:cs typeface="Avenir Book" charset="0"/>
            </a:endParaRPr>
          </a:p>
          <a:p>
            <a:pPr marL="457200" lvl="1" indent="0">
              <a:buFont typeface="Arial" charset="0"/>
              <a:buNone/>
              <a:defRPr/>
            </a:pPr>
            <a:endParaRPr lang="en-US" sz="1800" dirty="0">
              <a:solidFill>
                <a:srgbClr val="FFFFFF"/>
              </a:solidFill>
              <a:latin typeface="Avenir Book" charset="0"/>
              <a:ea typeface="ＭＳ Ｐゴシック" charset="0"/>
              <a:cs typeface="Avenir Book" charset="0"/>
            </a:endParaRPr>
          </a:p>
          <a:p>
            <a:pPr>
              <a:defRPr/>
            </a:pPr>
            <a:r>
              <a:rPr lang="en-US" sz="2400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Take full-length practice tests</a:t>
            </a:r>
          </a:p>
          <a:p>
            <a:pPr marL="0" indent="0">
              <a:buFont typeface="Arial" charset="0"/>
              <a:buNone/>
              <a:defRPr/>
            </a:pPr>
            <a:endParaRPr lang="en-US" sz="2400" dirty="0">
              <a:solidFill>
                <a:srgbClr val="FFFFFF"/>
              </a:solidFill>
              <a:latin typeface="Avenir Book" charset="0"/>
              <a:ea typeface="ＭＳ Ｐゴシック" charset="0"/>
              <a:cs typeface="Avenir Book" charset="0"/>
            </a:endParaRPr>
          </a:p>
          <a:p>
            <a:pPr>
              <a:defRPr/>
            </a:pPr>
            <a:r>
              <a:rPr lang="en-US" sz="2400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Find a comprehensive prep resource</a:t>
            </a:r>
            <a:endParaRPr lang="en-US" sz="1800" dirty="0">
              <a:solidFill>
                <a:srgbClr val="FFFFFF"/>
              </a:solidFill>
              <a:latin typeface="Avenir Book" charset="0"/>
              <a:ea typeface="ＭＳ Ｐゴシック" charset="0"/>
              <a:cs typeface="Avenir Book" charset="0"/>
            </a:endParaRPr>
          </a:p>
          <a:p>
            <a:pPr lvl="1">
              <a:defRPr/>
            </a:pPr>
            <a:endParaRPr lang="en-US" sz="1800" dirty="0">
              <a:solidFill>
                <a:srgbClr val="FFFFFF"/>
              </a:solidFill>
              <a:latin typeface="Avenir Book" charset="0"/>
              <a:ea typeface="ＭＳ Ｐゴシック" charset="0"/>
              <a:cs typeface="Avenir Book" charset="0"/>
            </a:endParaRPr>
          </a:p>
          <a:p>
            <a:pPr>
              <a:defRPr/>
            </a:pPr>
            <a:r>
              <a:rPr lang="en-US" sz="2400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Know that just a few questions can make a huge difference</a:t>
            </a:r>
            <a:endParaRPr lang="en-US" sz="1800" dirty="0">
              <a:solidFill>
                <a:srgbClr val="FFFFFF"/>
              </a:solidFill>
              <a:latin typeface="Avenir Book" charset="0"/>
              <a:ea typeface="ＭＳ Ｐゴシック" charset="0"/>
              <a:cs typeface="Avenir Book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2928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MTP Online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457200" y="1244600"/>
            <a:ext cx="7975600" cy="5207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>
                <a:solidFill>
                  <a:srgbClr val="FFFFFF"/>
                </a:solidFill>
                <a:latin typeface="Avenir Book"/>
                <a:ea typeface="ＭＳ Ｐゴシック" charset="0"/>
                <a:cs typeface="Avenir Book"/>
              </a:rPr>
              <a:t>Complete SAT and ACT courses</a:t>
            </a:r>
          </a:p>
          <a:p>
            <a:pPr marL="0" indent="0">
              <a:buFont typeface="Arial" charset="0"/>
              <a:buNone/>
              <a:defRPr/>
            </a:pPr>
            <a:endParaRPr lang="en-US" altLang="ja-JP" sz="2800" dirty="0">
              <a:solidFill>
                <a:srgbClr val="FFFFFF"/>
              </a:solidFill>
              <a:latin typeface="Avenir Book"/>
              <a:ea typeface="ＭＳ Ｐゴシック" charset="0"/>
              <a:cs typeface="Avenir Book"/>
            </a:endParaRPr>
          </a:p>
          <a:p>
            <a:pPr>
              <a:defRPr/>
            </a:pPr>
            <a:r>
              <a:rPr lang="en-US" sz="2800" dirty="0">
                <a:solidFill>
                  <a:srgbClr val="FFFFFF"/>
                </a:solidFill>
                <a:latin typeface="Avenir Book"/>
                <a:ea typeface="ＭＳ Ｐゴシック" charset="0"/>
                <a:cs typeface="Avenir Book"/>
              </a:rPr>
              <a:t>Lessons, quizzes, audio/video explanations, vocab builder</a:t>
            </a:r>
          </a:p>
          <a:p>
            <a:pPr marL="0" indent="0">
              <a:buFont typeface="Arial" charset="0"/>
              <a:buNone/>
              <a:defRPr/>
            </a:pPr>
            <a:endParaRPr lang="en-US" sz="2800" dirty="0">
              <a:solidFill>
                <a:srgbClr val="FFFFFF"/>
              </a:solidFill>
              <a:latin typeface="Avenir Book"/>
              <a:ea typeface="ＭＳ Ｐゴシック" charset="0"/>
              <a:cs typeface="Avenir Book"/>
            </a:endParaRPr>
          </a:p>
          <a:p>
            <a:pPr>
              <a:defRPr/>
            </a:pPr>
            <a:r>
              <a:rPr lang="en-US" sz="2800" dirty="0">
                <a:solidFill>
                  <a:srgbClr val="FFFFFF"/>
                </a:solidFill>
                <a:latin typeface="Avenir Book"/>
                <a:ea typeface="ＭＳ Ｐゴシック" charset="0"/>
                <a:cs typeface="Avenir Book"/>
              </a:rPr>
              <a:t>Go at your own pace, access from anywhere with internet</a:t>
            </a:r>
          </a:p>
        </p:txBody>
      </p:sp>
    </p:spTree>
    <p:extLst>
      <p:ext uri="{BB962C8B-B14F-4D97-AF65-F5344CB8AC3E}">
        <p14:creationId xmlns:p14="http://schemas.microsoft.com/office/powerpoint/2010/main" val="16377764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 descr="Screen Shot 2015-10-01 at 5.04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31900"/>
            <a:ext cx="6430963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1143000"/>
          </a:xfrm>
        </p:spPr>
        <p:txBody>
          <a:bodyPr/>
          <a:lstStyle/>
          <a:p>
            <a:r>
              <a:rPr lang="en-US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A Structured Checklist of Tasks</a:t>
            </a:r>
          </a:p>
        </p:txBody>
      </p:sp>
    </p:spTree>
    <p:extLst>
      <p:ext uri="{BB962C8B-B14F-4D97-AF65-F5344CB8AC3E}">
        <p14:creationId xmlns:p14="http://schemas.microsoft.com/office/powerpoint/2010/main" val="1369394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57200" y="896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The Big-Picture Scores</a:t>
            </a:r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774700" y="5092700"/>
            <a:ext cx="77120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The total score is 1520? How does this align with an SAT score?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Keep in mind that the PSAT is slightly shorter &amp; easier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ja-JP" altLang="en-US" sz="2000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“</a:t>
            </a:r>
            <a:r>
              <a:rPr lang="en-US" sz="2000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Vertical scoring scale</a:t>
            </a:r>
            <a:r>
              <a:rPr lang="ja-JP" altLang="en-US" sz="2000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”</a:t>
            </a:r>
            <a:r>
              <a:rPr lang="en-US" sz="2000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 means you can equate PSAT &amp; SAT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Colors indicate performance –– notice benchmarks</a:t>
            </a:r>
          </a:p>
        </p:txBody>
      </p:sp>
      <p:pic>
        <p:nvPicPr>
          <p:cNvPr id="9" name="Picture 8" descr="Screenshot 2019-01-04 at 2.28.3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626" y="1358301"/>
            <a:ext cx="3245987" cy="2850750"/>
          </a:xfrm>
          <a:prstGeom prst="rect">
            <a:avLst/>
          </a:prstGeom>
        </p:spPr>
      </p:pic>
      <p:pic>
        <p:nvPicPr>
          <p:cNvPr id="10" name="Picture 9" descr="Screenshot 2019-01-04 at 2.29.0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644" y="1402751"/>
            <a:ext cx="3416197" cy="276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1628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Screen Shot 2015-10-01 at 5.05.2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371600"/>
            <a:ext cx="5367338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Rich, Engaging Lessons</a:t>
            </a:r>
          </a:p>
        </p:txBody>
      </p:sp>
    </p:spTree>
    <p:extLst>
      <p:ext uri="{BB962C8B-B14F-4D97-AF65-F5344CB8AC3E}">
        <p14:creationId xmlns:p14="http://schemas.microsoft.com/office/powerpoint/2010/main" val="30266053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3" descr="Screen Shot 2015-10-01 at 5.08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00" y="1568450"/>
            <a:ext cx="4911725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Instant-Feedback Quizzes</a:t>
            </a:r>
          </a:p>
        </p:txBody>
      </p:sp>
    </p:spTree>
    <p:extLst>
      <p:ext uri="{BB962C8B-B14F-4D97-AF65-F5344CB8AC3E}">
        <p14:creationId xmlns:p14="http://schemas.microsoft.com/office/powerpoint/2010/main" val="276577447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1143000"/>
          </a:xfrm>
        </p:spPr>
        <p:txBody>
          <a:bodyPr/>
          <a:lstStyle/>
          <a:p>
            <a:r>
              <a:rPr lang="en-US">
                <a:solidFill>
                  <a:srgbClr val="FFFFFF"/>
                </a:solidFill>
                <a:latin typeface="Avenir Book"/>
                <a:ea typeface="ＭＳ Ｐゴシック" charset="0"/>
                <a:cs typeface="Avenir Book"/>
              </a:rPr>
              <a:t>Even More Features!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457200" y="1244600"/>
            <a:ext cx="8051800" cy="520700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solidFill>
                  <a:srgbClr val="FFFFFF"/>
                </a:solidFill>
                <a:latin typeface="Avenir Book"/>
                <a:ea typeface="ＭＳ Ｐゴシック" charset="0"/>
                <a:cs typeface="Avenir Book"/>
              </a:rPr>
              <a:t>Full-length exams</a:t>
            </a:r>
          </a:p>
          <a:p>
            <a:pPr marL="0" indent="0">
              <a:buFont typeface="Arial" charset="0"/>
              <a:buNone/>
              <a:defRPr/>
            </a:pPr>
            <a:endParaRPr lang="en-US" sz="2800" dirty="0">
              <a:solidFill>
                <a:srgbClr val="FFFFFF"/>
              </a:solidFill>
              <a:latin typeface="Avenir Book"/>
              <a:ea typeface="ＭＳ Ｐゴシック" charset="0"/>
              <a:cs typeface="Avenir Book"/>
            </a:endParaRPr>
          </a:p>
          <a:p>
            <a:pPr>
              <a:defRPr/>
            </a:pPr>
            <a:r>
              <a:rPr lang="en-US" sz="2800" dirty="0">
                <a:solidFill>
                  <a:srgbClr val="FFFFFF"/>
                </a:solidFill>
                <a:latin typeface="Avenir Book"/>
                <a:ea typeface="ＭＳ Ｐゴシック" charset="0"/>
                <a:cs typeface="Avenir Book"/>
              </a:rPr>
              <a:t>Concept summary reports – highlight strengths and weaknesses</a:t>
            </a:r>
            <a:endParaRPr lang="en-US" altLang="ja-JP" sz="2800" dirty="0">
              <a:solidFill>
                <a:srgbClr val="FFFFFF"/>
              </a:solidFill>
              <a:latin typeface="Avenir Book"/>
              <a:ea typeface="ＭＳ Ｐゴシック" charset="0"/>
              <a:cs typeface="Avenir Book"/>
            </a:endParaRPr>
          </a:p>
          <a:p>
            <a:pPr marL="0" indent="0">
              <a:buFont typeface="Arial" charset="0"/>
              <a:buNone/>
              <a:defRPr/>
            </a:pPr>
            <a:endParaRPr lang="en-US" altLang="ja-JP" sz="2800" dirty="0">
              <a:solidFill>
                <a:srgbClr val="FFFFFF"/>
              </a:solidFill>
              <a:latin typeface="Avenir Book"/>
              <a:ea typeface="ＭＳ Ｐゴシック" charset="0"/>
              <a:cs typeface="Avenir Book"/>
            </a:endParaRPr>
          </a:p>
          <a:p>
            <a:pPr>
              <a:defRPr/>
            </a:pPr>
            <a:r>
              <a:rPr lang="en-US" sz="2800" dirty="0">
                <a:solidFill>
                  <a:srgbClr val="FFFFFF"/>
                </a:solidFill>
                <a:latin typeface="Avenir Book"/>
                <a:ea typeface="ＭＳ Ｐゴシック" charset="0"/>
                <a:cs typeface="Avenir Book"/>
              </a:rPr>
              <a:t>Quiz on-demand</a:t>
            </a:r>
          </a:p>
          <a:p>
            <a:pPr>
              <a:defRPr/>
            </a:pPr>
            <a:endParaRPr lang="en-US" sz="2800" dirty="0">
              <a:solidFill>
                <a:srgbClr val="FFFFFF"/>
              </a:solidFill>
              <a:latin typeface="Avenir Book"/>
              <a:ea typeface="ＭＳ Ｐゴシック" charset="0"/>
              <a:cs typeface="Avenir Book"/>
            </a:endParaRPr>
          </a:p>
          <a:p>
            <a:pPr>
              <a:defRPr/>
            </a:pPr>
            <a:r>
              <a:rPr lang="en-US" sz="2800" dirty="0">
                <a:solidFill>
                  <a:srgbClr val="FFFFFF"/>
                </a:solidFill>
                <a:latin typeface="Avenir Book"/>
                <a:ea typeface="ＭＳ Ｐゴシック" charset="0"/>
                <a:cs typeface="Avenir Book"/>
              </a:rPr>
              <a:t>Vocabulary Builder</a:t>
            </a:r>
          </a:p>
          <a:p>
            <a:pPr marL="0" indent="0">
              <a:buFont typeface="Arial" charset="0"/>
              <a:buNone/>
              <a:defRPr/>
            </a:pPr>
            <a:endParaRPr lang="en-US" sz="2800" dirty="0">
              <a:solidFill>
                <a:srgbClr val="FFFFFF"/>
              </a:solidFill>
              <a:latin typeface="Avenir Book"/>
              <a:ea typeface="ＭＳ Ｐゴシック" charset="0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15432948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le 1"/>
          <p:cNvSpPr>
            <a:spLocks noGrp="1"/>
          </p:cNvSpPr>
          <p:nvPr>
            <p:ph type="title"/>
          </p:nvPr>
        </p:nvSpPr>
        <p:spPr>
          <a:xfrm>
            <a:off x="457200" y="5873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  <a:latin typeface="Avenir Book"/>
                <a:ea typeface="ＭＳ Ｐゴシック" charset="0"/>
                <a:cs typeface="Avenir Book"/>
              </a:rPr>
              <a:t>What Else from MTP?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457200" y="1244600"/>
            <a:ext cx="8051800" cy="520700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solidFill>
                  <a:srgbClr val="FFFFFF"/>
                </a:solidFill>
                <a:latin typeface="Avenir Book"/>
                <a:ea typeface="ＭＳ Ｐゴシック" charset="0"/>
                <a:cs typeface="Avenir Book"/>
              </a:rPr>
              <a:t>Completely interactive web-based courses and tutoring</a:t>
            </a:r>
          </a:p>
          <a:p>
            <a:pPr>
              <a:defRPr/>
            </a:pPr>
            <a:endParaRPr lang="en-US" sz="2800" dirty="0">
              <a:solidFill>
                <a:srgbClr val="FFFFFF"/>
              </a:solidFill>
              <a:latin typeface="Avenir Book"/>
              <a:ea typeface="ＭＳ Ｐゴシック" charset="0"/>
              <a:cs typeface="Avenir Book"/>
            </a:endParaRPr>
          </a:p>
          <a:p>
            <a:pPr>
              <a:defRPr/>
            </a:pPr>
            <a:r>
              <a:rPr lang="en-US" sz="2800" dirty="0">
                <a:solidFill>
                  <a:srgbClr val="FFFFFF"/>
                </a:solidFill>
                <a:latin typeface="Avenir Book"/>
                <a:ea typeface="ＭＳ Ｐゴシック" charset="0"/>
                <a:cs typeface="Avenir Book"/>
              </a:rPr>
              <a:t>SAT &amp; ACT “Miniseries” provides focus the week before tests</a:t>
            </a:r>
          </a:p>
          <a:p>
            <a:pPr>
              <a:defRPr/>
            </a:pPr>
            <a:endParaRPr lang="en-US" sz="2800" dirty="0">
              <a:solidFill>
                <a:srgbClr val="FFFFFF"/>
              </a:solidFill>
              <a:latin typeface="Avenir Book"/>
              <a:ea typeface="ＭＳ Ｐゴシック" charset="0"/>
              <a:cs typeface="Avenir Book"/>
            </a:endParaRPr>
          </a:p>
          <a:p>
            <a:pPr>
              <a:defRPr/>
            </a:pPr>
            <a:r>
              <a:rPr lang="en-US" sz="2800" dirty="0">
                <a:solidFill>
                  <a:srgbClr val="FFFFFF"/>
                </a:solidFill>
                <a:latin typeface="Avenir Book"/>
                <a:ea typeface="ＭＳ Ｐゴシック" charset="0"/>
                <a:cs typeface="Avenir Book"/>
              </a:rPr>
              <a:t>Incredible support</a:t>
            </a:r>
          </a:p>
          <a:p>
            <a:pPr marL="0" indent="0">
              <a:buFont typeface="Arial" charset="0"/>
              <a:buNone/>
              <a:defRPr/>
            </a:pPr>
            <a:endParaRPr lang="en-US" sz="2800" dirty="0">
              <a:solidFill>
                <a:srgbClr val="FFFFFF"/>
              </a:solidFill>
              <a:latin typeface="Avenir Book"/>
              <a:ea typeface="ＭＳ Ｐゴシック" charset="0"/>
              <a:cs typeface="Avenir Book"/>
            </a:endParaRPr>
          </a:p>
        </p:txBody>
      </p:sp>
    </p:spTree>
    <p:extLst>
      <p:ext uri="{BB962C8B-B14F-4D97-AF65-F5344CB8AC3E}">
        <p14:creationId xmlns:p14="http://schemas.microsoft.com/office/powerpoint/2010/main" val="24657300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093" y="525463"/>
            <a:ext cx="4327813" cy="5600700"/>
          </a:xfrm>
        </p:spPr>
      </p:pic>
    </p:spTree>
    <p:extLst>
      <p:ext uri="{BB962C8B-B14F-4D97-AF65-F5344CB8AC3E}">
        <p14:creationId xmlns:p14="http://schemas.microsoft.com/office/powerpoint/2010/main" val="41211031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Thanks for Listening!</a:t>
            </a: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Arial" charset="0"/>
              <a:buNone/>
            </a:pPr>
            <a:endParaRPr lang="en-US" dirty="0">
              <a:solidFill>
                <a:srgbClr val="FFFFFF"/>
              </a:solidFill>
              <a:latin typeface="Avenir Book" charset="0"/>
              <a:ea typeface="ＭＳ Ｐゴシック" charset="0"/>
              <a:cs typeface="Avenir Book" charset="0"/>
            </a:endParaRPr>
          </a:p>
          <a:p>
            <a:pPr algn="ctr">
              <a:buFont typeface="Arial" charset="0"/>
              <a:buNone/>
            </a:pPr>
            <a:endParaRPr lang="en-US" dirty="0">
              <a:solidFill>
                <a:srgbClr val="FFFFFF"/>
              </a:solidFill>
              <a:latin typeface="Avenir Book" charset="0"/>
              <a:ea typeface="ＭＳ Ｐゴシック" charset="0"/>
              <a:cs typeface="Avenir Book" charset="0"/>
            </a:endParaRPr>
          </a:p>
          <a:p>
            <a:pPr algn="ctr">
              <a:buFont typeface="Arial" charset="0"/>
              <a:buNone/>
            </a:pPr>
            <a:endParaRPr lang="en-US" dirty="0">
              <a:solidFill>
                <a:srgbClr val="FFFFFF"/>
              </a:solidFill>
              <a:latin typeface="Avenir Book" charset="0"/>
              <a:ea typeface="ＭＳ Ｐゴシック" charset="0"/>
              <a:cs typeface="Avenir Book" charset="0"/>
            </a:endParaRPr>
          </a:p>
          <a:p>
            <a:pPr algn="ctr">
              <a:buFont typeface="Arial" charset="0"/>
              <a:buNone/>
            </a:pPr>
            <a:r>
              <a:rPr lang="en-US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Questions?</a:t>
            </a:r>
          </a:p>
          <a:p>
            <a:pPr algn="ctr">
              <a:buFont typeface="Arial" charset="0"/>
              <a:buNone/>
            </a:pPr>
            <a:endParaRPr lang="en-US" dirty="0">
              <a:solidFill>
                <a:srgbClr val="FFFFFF"/>
              </a:solidFill>
              <a:latin typeface="Avenir Book" charset="0"/>
              <a:ea typeface="ＭＳ Ｐゴシック" charset="0"/>
              <a:cs typeface="Avenir Book" charset="0"/>
            </a:endParaRPr>
          </a:p>
          <a:p>
            <a:pPr algn="ctr">
              <a:buFont typeface="Arial" charset="0"/>
              <a:buNone/>
            </a:pPr>
            <a:r>
              <a:rPr lang="en-US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kdennis@methodtestprep.com </a:t>
            </a:r>
          </a:p>
          <a:p>
            <a:pPr algn="ctr">
              <a:buFont typeface="Arial" charset="0"/>
              <a:buNone/>
            </a:pPr>
            <a:r>
              <a:rPr lang="en-US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516-597-4997</a:t>
            </a:r>
          </a:p>
        </p:txBody>
      </p:sp>
      <p:pic>
        <p:nvPicPr>
          <p:cNvPr id="37891" name="Picture 1" descr="New_MTP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0" y="1930400"/>
            <a:ext cx="2603500" cy="88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4682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Where Did the Scores Come From?</a:t>
            </a:r>
          </a:p>
        </p:txBody>
      </p:sp>
      <p:sp>
        <p:nvSpPr>
          <p:cNvPr id="17411" name="Rectangle 5"/>
          <p:cNvSpPr>
            <a:spLocks noChangeArrowheads="1"/>
          </p:cNvSpPr>
          <p:nvPr/>
        </p:nvSpPr>
        <p:spPr bwMode="auto">
          <a:xfrm>
            <a:off x="774700" y="4050360"/>
            <a:ext cx="6840538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285750" indent="-28575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sz="2000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Think of these as preliminary scores that are then scaled</a:t>
            </a:r>
          </a:p>
          <a:p>
            <a:pPr marL="285750" indent="-285750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  <a:latin typeface="Avenir Book" charset="0"/>
              <a:ea typeface="ＭＳ Ｐゴシック" charset="0"/>
              <a:cs typeface="Avenir Book" charset="0"/>
            </a:endParaRP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The Reading and Writing &amp; Language scores contribute </a:t>
            </a:r>
            <a:br>
              <a:rPr lang="en-US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</a:br>
            <a:r>
              <a:rPr lang="en-US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equally to the Evidence-Based Reading &amp; Writing Score</a:t>
            </a: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  <a:latin typeface="Avenir Book" charset="0"/>
              <a:ea typeface="ＭＳ Ｐゴシック" charset="0"/>
              <a:cs typeface="Avenir Book" charset="0"/>
            </a:endParaRPr>
          </a:p>
          <a:p>
            <a:pPr marL="742950" lvl="1" indent="-28575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The Math score came from the No-Calculator </a:t>
            </a:r>
            <a:r>
              <a:rPr lang="en-US" u="sng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and</a:t>
            </a:r>
            <a:br>
              <a:rPr lang="en-US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</a:br>
            <a:r>
              <a:rPr lang="en-US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Calculator-based sections</a:t>
            </a:r>
          </a:p>
        </p:txBody>
      </p:sp>
      <p:pic>
        <p:nvPicPr>
          <p:cNvPr id="4" name="Picture 3" descr="Screenshot 2019-01-04 at 2.29.3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6105" y="1498845"/>
            <a:ext cx="51181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014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More Numbers Online</a:t>
            </a:r>
          </a:p>
        </p:txBody>
      </p:sp>
      <p:sp>
        <p:nvSpPr>
          <p:cNvPr id="18435" name="Content Placeholder 4"/>
          <p:cNvSpPr>
            <a:spLocks noGrp="1"/>
          </p:cNvSpPr>
          <p:nvPr>
            <p:ph sz="half" idx="2"/>
          </p:nvPr>
        </p:nvSpPr>
        <p:spPr>
          <a:xfrm>
            <a:off x="5046663" y="2419957"/>
            <a:ext cx="4038600" cy="1330262"/>
          </a:xfrm>
        </p:spPr>
        <p:txBody>
          <a:bodyPr/>
          <a:lstStyle/>
          <a:p>
            <a:r>
              <a:rPr lang="en-US" sz="2000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Log on to </a:t>
            </a:r>
            <a:r>
              <a:rPr lang="en-US" sz="2000" dirty="0" err="1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psat.org</a:t>
            </a:r>
            <a:r>
              <a:rPr lang="en-US" sz="2000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/</a:t>
            </a:r>
            <a:r>
              <a:rPr lang="en-US" sz="2000" dirty="0" err="1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myscore</a:t>
            </a:r>
            <a:endParaRPr lang="en-US" sz="2000" dirty="0">
              <a:solidFill>
                <a:srgbClr val="FFFFFF"/>
              </a:solidFill>
              <a:latin typeface="Avenir Book" charset="0"/>
              <a:ea typeface="ＭＳ Ｐゴシック" charset="0"/>
              <a:cs typeface="Avenir Book" charset="0"/>
            </a:endParaRPr>
          </a:p>
          <a:p>
            <a:endParaRPr lang="en-US" sz="2000" dirty="0">
              <a:solidFill>
                <a:srgbClr val="FFFFFF"/>
              </a:solidFill>
              <a:latin typeface="Avenir Book" charset="0"/>
              <a:ea typeface="ＭＳ Ｐゴシック" charset="0"/>
              <a:cs typeface="Avenir Book" charset="0"/>
            </a:endParaRPr>
          </a:p>
          <a:p>
            <a:r>
              <a:rPr lang="en-US" sz="2000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Click “View Details”</a:t>
            </a:r>
          </a:p>
          <a:p>
            <a:pPr marL="0" indent="0">
              <a:buNone/>
            </a:pPr>
            <a:endParaRPr lang="en-US" sz="2000" dirty="0">
              <a:solidFill>
                <a:srgbClr val="FFFFFF"/>
              </a:solidFill>
              <a:latin typeface="Avenir Book" charset="0"/>
              <a:ea typeface="ＭＳ Ｐゴシック" charset="0"/>
              <a:cs typeface="Avenir Book" charset="0"/>
            </a:endParaRPr>
          </a:p>
        </p:txBody>
      </p:sp>
      <p:pic>
        <p:nvPicPr>
          <p:cNvPr id="2" name="Picture 1" descr="Screenshot 2019-01-04 at 2.22.3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901" y="1678795"/>
            <a:ext cx="2713125" cy="317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539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132446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More Numbers Online</a:t>
            </a:r>
          </a:p>
        </p:txBody>
      </p:sp>
      <p:sp>
        <p:nvSpPr>
          <p:cNvPr id="18435" name="Content Placeholder 4"/>
          <p:cNvSpPr>
            <a:spLocks noGrp="1"/>
          </p:cNvSpPr>
          <p:nvPr>
            <p:ph sz="half" idx="2"/>
          </p:nvPr>
        </p:nvSpPr>
        <p:spPr>
          <a:xfrm>
            <a:off x="526690" y="4350136"/>
            <a:ext cx="8160110" cy="2622459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These are visual representations of the individual section scores, with benchmarks</a:t>
            </a:r>
          </a:p>
          <a:p>
            <a:endParaRPr lang="en-US" sz="1800" dirty="0">
              <a:solidFill>
                <a:srgbClr val="FFFFFF"/>
              </a:solidFill>
              <a:latin typeface="Avenir Book" charset="0"/>
              <a:ea typeface="ＭＳ Ｐゴシック" charset="0"/>
              <a:cs typeface="Avenir Book" charset="0"/>
            </a:endParaRPr>
          </a:p>
          <a:p>
            <a:r>
              <a:rPr lang="en-US" sz="1800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View # of correct, incorrect, and omitted answers</a:t>
            </a:r>
          </a:p>
          <a:p>
            <a:pPr marL="0" indent="0">
              <a:buNone/>
            </a:pPr>
            <a:endParaRPr lang="en-US" sz="1800" dirty="0">
              <a:solidFill>
                <a:srgbClr val="FFFFFF"/>
              </a:solidFill>
              <a:latin typeface="Avenir Book" charset="0"/>
              <a:ea typeface="ＭＳ Ｐゴシック" charset="0"/>
              <a:cs typeface="Avenir Book" charset="0"/>
            </a:endParaRPr>
          </a:p>
          <a:p>
            <a:r>
              <a:rPr lang="en-US" sz="1800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Click question boxes below to see actual questions, your answers, and correct answers (Wednesday, Oct 10 administration only)</a:t>
            </a:r>
          </a:p>
          <a:p>
            <a:pPr marL="0" indent="0">
              <a:buNone/>
            </a:pPr>
            <a:endParaRPr lang="en-US" sz="1800" dirty="0">
              <a:solidFill>
                <a:srgbClr val="FFFFFF"/>
              </a:solidFill>
              <a:latin typeface="Avenir Book" charset="0"/>
              <a:ea typeface="ＭＳ Ｐゴシック" charset="0"/>
              <a:cs typeface="Avenir Book" charset="0"/>
            </a:endParaRPr>
          </a:p>
        </p:txBody>
      </p:sp>
      <p:pic>
        <p:nvPicPr>
          <p:cNvPr id="3" name="Picture 2" descr="Screenshot 2019-01-04 at 2.25.1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90" y="1224980"/>
            <a:ext cx="8090621" cy="296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899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457200" y="132446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Question-Specific Breakdown</a:t>
            </a:r>
          </a:p>
        </p:txBody>
      </p:sp>
      <p:pic>
        <p:nvPicPr>
          <p:cNvPr id="5" name="Picture 4" descr="Screenshot 2019-01-04 at 2.37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851" y="1354148"/>
            <a:ext cx="6350767" cy="480259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1581119" y="1455078"/>
            <a:ext cx="773740" cy="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09333" y="1255620"/>
            <a:ext cx="1471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Book"/>
                <a:cs typeface="Avenir Book"/>
              </a:rPr>
              <a:t>Section tabs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1498033" y="5535346"/>
            <a:ext cx="773740" cy="0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triangle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9333" y="5022656"/>
            <a:ext cx="1766144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venir Book"/>
                <a:cs typeface="Avenir Book"/>
              </a:rPr>
              <a:t>Click question numbers to view questions and answers (Wednesday PSAT only)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1733" y="2862071"/>
            <a:ext cx="209312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Avenir Book"/>
                <a:cs typeface="Avenir Book"/>
              </a:rPr>
              <a:t>Access by clicking Question boxes below section scores</a:t>
            </a:r>
          </a:p>
        </p:txBody>
      </p:sp>
    </p:spTree>
    <p:extLst>
      <p:ext uri="{BB962C8B-B14F-4D97-AF65-F5344CB8AC3E}">
        <p14:creationId xmlns:p14="http://schemas.microsoft.com/office/powerpoint/2010/main" val="2751301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The NMSQT Index</a:t>
            </a:r>
          </a:p>
        </p:txBody>
      </p:sp>
      <p:sp>
        <p:nvSpPr>
          <p:cNvPr id="19460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sz="2000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Ranges from 48 to 228</a:t>
            </a:r>
          </a:p>
          <a:p>
            <a:pPr>
              <a:buFont typeface="Arial" charset="0"/>
              <a:buNone/>
            </a:pPr>
            <a:endParaRPr lang="en-US" sz="2000" dirty="0">
              <a:solidFill>
                <a:srgbClr val="FFFFFF"/>
              </a:solidFill>
              <a:latin typeface="Avenir Book" charset="0"/>
              <a:ea typeface="ＭＳ Ｐゴシック" charset="0"/>
              <a:cs typeface="Avenir Book" charset="0"/>
            </a:endParaRPr>
          </a:p>
          <a:p>
            <a:r>
              <a:rPr lang="en-US" sz="2000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Used to gauge whether you are in contention for National Merit Scholarship</a:t>
            </a:r>
          </a:p>
          <a:p>
            <a:pPr lvl="1"/>
            <a:r>
              <a:rPr lang="en-US" sz="1600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Commendation</a:t>
            </a:r>
          </a:p>
          <a:p>
            <a:pPr lvl="1"/>
            <a:r>
              <a:rPr lang="en-US" sz="1600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Semi-Finalist</a:t>
            </a:r>
          </a:p>
          <a:p>
            <a:pPr lvl="1"/>
            <a:r>
              <a:rPr lang="en-US" sz="1600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Finalist</a:t>
            </a:r>
          </a:p>
          <a:p>
            <a:pPr lvl="1"/>
            <a:endParaRPr lang="en-US" sz="1600" dirty="0">
              <a:solidFill>
                <a:srgbClr val="FFFFFF"/>
              </a:solidFill>
              <a:latin typeface="Avenir Book" charset="0"/>
              <a:ea typeface="ＭＳ Ｐゴシック" charset="0"/>
              <a:cs typeface="Avenir Book" charset="0"/>
            </a:endParaRPr>
          </a:p>
          <a:p>
            <a:r>
              <a:rPr lang="en-US" sz="2000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Scholarship status is announced in fall of senior year (</a:t>
            </a:r>
            <a:r>
              <a:rPr lang="en-US" sz="2000" u="sng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only juniors</a:t>
            </a:r>
            <a:r>
              <a:rPr lang="en-US" sz="2000" dirty="0">
                <a:solidFill>
                  <a:srgbClr val="FFFFFF"/>
                </a:solidFill>
                <a:latin typeface="Avenir Book" charset="0"/>
                <a:ea typeface="ＭＳ Ｐゴシック" charset="0"/>
                <a:cs typeface="Avenir Book" charset="0"/>
              </a:rPr>
              <a:t> are eligible); qualifying scores for levels of recognition vary by state and year</a:t>
            </a:r>
          </a:p>
          <a:p>
            <a:endParaRPr lang="en-US" sz="2000" dirty="0">
              <a:solidFill>
                <a:srgbClr val="FFFFFF"/>
              </a:solidFill>
              <a:latin typeface="Avenir Book" charset="0"/>
              <a:ea typeface="ＭＳ Ｐゴシック" charset="0"/>
              <a:cs typeface="Avenir Book" charset="0"/>
            </a:endParaRPr>
          </a:p>
        </p:txBody>
      </p:sp>
      <p:pic>
        <p:nvPicPr>
          <p:cNvPr id="3" name="Content Placeholder 2" descr="Screenshot 2019-01-04 at 2.31.44 PM.pn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9564" b="-3956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266581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</TotalTime>
  <Words>1733</Words>
  <Application>Microsoft Office PowerPoint</Application>
  <PresentationFormat>On-screen Show (4:3)</PresentationFormat>
  <Paragraphs>328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Arial</vt:lpstr>
      <vt:lpstr>Avenir Book</vt:lpstr>
      <vt:lpstr>Calibri</vt:lpstr>
      <vt:lpstr>Palatino</vt:lpstr>
      <vt:lpstr>Office Theme</vt:lpstr>
      <vt:lpstr>Babylon Junior-Senior High School PSAT/SAT/ACT Workshop</vt:lpstr>
      <vt:lpstr>What is MTP Made Of ?</vt:lpstr>
      <vt:lpstr>Part I  Understanding Your PSAT Report</vt:lpstr>
      <vt:lpstr>The Big-Picture Scores</vt:lpstr>
      <vt:lpstr>Where Did the Scores Come From?</vt:lpstr>
      <vt:lpstr>More Numbers Online</vt:lpstr>
      <vt:lpstr>More Numbers Online</vt:lpstr>
      <vt:lpstr>Question-Specific Breakdown</vt:lpstr>
      <vt:lpstr>The NMSQT Index</vt:lpstr>
      <vt:lpstr>Taking Advantage of Your Report</vt:lpstr>
      <vt:lpstr>Part II</vt:lpstr>
      <vt:lpstr>SAT – Reading</vt:lpstr>
      <vt:lpstr>Question Type – Main Idea</vt:lpstr>
      <vt:lpstr>Question Type – Evidence</vt:lpstr>
      <vt:lpstr>Question Type – Words in Context</vt:lpstr>
      <vt:lpstr>Question Type – Data Integration</vt:lpstr>
      <vt:lpstr>SAT – Writing &amp; Language</vt:lpstr>
      <vt:lpstr>Just Like One Big “Improving Paragraphs” Section</vt:lpstr>
      <vt:lpstr>An Example: “Red Flag” Words</vt:lpstr>
      <vt:lpstr>Plus Data</vt:lpstr>
      <vt:lpstr>Writing &amp; Language Pitfalls</vt:lpstr>
      <vt:lpstr>SAT – Math</vt:lpstr>
      <vt:lpstr>Algebra to the Max</vt:lpstr>
      <vt:lpstr>Understanding Linear Relationships</vt:lpstr>
      <vt:lpstr>Basic and Intermediate Statistics Interpretation</vt:lpstr>
      <vt:lpstr>Quadratics</vt:lpstr>
      <vt:lpstr>Mathematics Suggestions</vt:lpstr>
      <vt:lpstr>SAT – Evidence-Based Writing</vt:lpstr>
      <vt:lpstr>Part III</vt:lpstr>
      <vt:lpstr>ACT Overview</vt:lpstr>
      <vt:lpstr>Math – Some More Stats and Probability</vt:lpstr>
      <vt:lpstr>Reading – Paired Passages</vt:lpstr>
      <vt:lpstr>Science</vt:lpstr>
      <vt:lpstr>ACT – Essay</vt:lpstr>
      <vt:lpstr>Part IV</vt:lpstr>
      <vt:lpstr>A Smart Timeline for Prep</vt:lpstr>
      <vt:lpstr>Prep Suggestions</vt:lpstr>
      <vt:lpstr>MTP Online</vt:lpstr>
      <vt:lpstr>A Structured Checklist of Tasks</vt:lpstr>
      <vt:lpstr>Rich, Engaging Lessons</vt:lpstr>
      <vt:lpstr>Instant-Feedback Quizzes</vt:lpstr>
      <vt:lpstr>Even More Features!</vt:lpstr>
      <vt:lpstr>What Else from MTP?</vt:lpstr>
      <vt:lpstr>PowerPoint Presentation</vt:lpstr>
      <vt:lpstr>Thanks for Listening!</vt:lpstr>
    </vt:vector>
  </TitlesOfParts>
  <Company>Method Test Prep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Achieving Success on the SAT &amp; ACT</dc:title>
  <dc:creator>Evan Wessler</dc:creator>
  <cp:lastModifiedBy>Dennis Murphy</cp:lastModifiedBy>
  <cp:revision>70</cp:revision>
  <dcterms:created xsi:type="dcterms:W3CDTF">2016-05-17T18:53:53Z</dcterms:created>
  <dcterms:modified xsi:type="dcterms:W3CDTF">2019-01-11T12:48:38Z</dcterms:modified>
</cp:coreProperties>
</file>